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8" r:id="rId4"/>
    <p:sldId id="259" r:id="rId5"/>
    <p:sldId id="289" r:id="rId6"/>
    <p:sldId id="260" r:id="rId7"/>
    <p:sldId id="288" r:id="rId8"/>
    <p:sldId id="261" r:id="rId9"/>
    <p:sldId id="262" r:id="rId10"/>
    <p:sldId id="263" r:id="rId11"/>
    <p:sldId id="264" r:id="rId12"/>
    <p:sldId id="277" r:id="rId13"/>
    <p:sldId id="265" r:id="rId14"/>
    <p:sldId id="266" r:id="rId15"/>
    <p:sldId id="267" r:id="rId16"/>
    <p:sldId id="268" r:id="rId17"/>
    <p:sldId id="287" r:id="rId18"/>
    <p:sldId id="269" r:id="rId19"/>
    <p:sldId id="270" r:id="rId20"/>
    <p:sldId id="271" r:id="rId21"/>
    <p:sldId id="272" r:id="rId22"/>
    <p:sldId id="273" r:id="rId23"/>
    <p:sldId id="275" r:id="rId24"/>
    <p:sldId id="285" r:id="rId25"/>
    <p:sldId id="286" r:id="rId26"/>
    <p:sldId id="290" r:id="rId27"/>
    <p:sldId id="274" r:id="rId28"/>
    <p:sldId id="278" r:id="rId29"/>
    <p:sldId id="279" r:id="rId30"/>
    <p:sldId id="281" r:id="rId31"/>
    <p:sldId id="280" r:id="rId32"/>
    <p:sldId id="282" r:id="rId33"/>
    <p:sldId id="283" r:id="rId34"/>
    <p:sldId id="284"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C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60"/>
  </p:normalViewPr>
  <p:slideViewPr>
    <p:cSldViewPr snapToGrid="0">
      <p:cViewPr varScale="1">
        <p:scale>
          <a:sx n="72" d="100"/>
          <a:sy n="72" d="100"/>
        </p:scale>
        <p:origin x="5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AD908-422A-4BD7-A1D5-15E6B2FC2CBF}" type="doc">
      <dgm:prSet loTypeId="urn:microsoft.com/office/officeart/2005/8/layout/hProcess9" loCatId="process" qsTypeId="urn:microsoft.com/office/officeart/2005/8/quickstyle/simple1" qsCatId="simple" csTypeId="urn:microsoft.com/office/officeart/2005/8/colors/accent1_2" csCatId="accent1" phldr="1"/>
      <dgm:spPr/>
    </dgm:pt>
    <dgm:pt modelId="{9E37DA63-C57A-4893-804C-0DFFB5C866D9}">
      <dgm:prSet phldrT="[Text]"/>
      <dgm:spPr/>
      <dgm:t>
        <a:bodyPr/>
        <a:lstStyle/>
        <a:p>
          <a:r>
            <a:rPr lang="en-US" dirty="0" smtClean="0"/>
            <a:t>_notes</a:t>
          </a:r>
          <a:endParaRPr lang="en-US" dirty="0"/>
        </a:p>
      </dgm:t>
    </dgm:pt>
    <dgm:pt modelId="{DB8FEAEA-7886-41AB-BBD5-22F824CBBBEC}" type="parTrans" cxnId="{62B04E2E-A886-462D-AC26-B8208996A0BD}">
      <dgm:prSet/>
      <dgm:spPr/>
      <dgm:t>
        <a:bodyPr/>
        <a:lstStyle/>
        <a:p>
          <a:endParaRPr lang="en-US"/>
        </a:p>
      </dgm:t>
    </dgm:pt>
    <dgm:pt modelId="{D1B3760C-EAE3-465C-9380-4C206885CBEB}" type="sibTrans" cxnId="{62B04E2E-A886-462D-AC26-B8208996A0BD}">
      <dgm:prSet/>
      <dgm:spPr/>
      <dgm:t>
        <a:bodyPr/>
        <a:lstStyle/>
        <a:p>
          <a:endParaRPr lang="en-US"/>
        </a:p>
      </dgm:t>
    </dgm:pt>
    <dgm:pt modelId="{54836FDC-B066-477D-A445-E3EEBB8F665F}">
      <dgm:prSet phldrT="[Text]"/>
      <dgm:spPr/>
      <dgm:t>
        <a:bodyPr/>
        <a:lstStyle/>
        <a:p>
          <a:r>
            <a:rPr lang="en-US" dirty="0" smtClean="0"/>
            <a:t>_</a:t>
          </a:r>
          <a:r>
            <a:rPr lang="en-US" dirty="0" err="1" smtClean="0"/>
            <a:t>vit_cnf</a:t>
          </a:r>
          <a:endParaRPr lang="en-US" dirty="0"/>
        </a:p>
      </dgm:t>
    </dgm:pt>
    <dgm:pt modelId="{221F4F9A-15DE-472D-BC38-C37E9EFD3B20}" type="parTrans" cxnId="{2E2B7261-585D-443C-9C4E-D798E8E09693}">
      <dgm:prSet/>
      <dgm:spPr/>
      <dgm:t>
        <a:bodyPr/>
        <a:lstStyle/>
        <a:p>
          <a:endParaRPr lang="en-US"/>
        </a:p>
      </dgm:t>
    </dgm:pt>
    <dgm:pt modelId="{6D1CDF76-B607-4542-9A39-1810E4FB5BA9}" type="sibTrans" cxnId="{2E2B7261-585D-443C-9C4E-D798E8E09693}">
      <dgm:prSet/>
      <dgm:spPr/>
      <dgm:t>
        <a:bodyPr/>
        <a:lstStyle/>
        <a:p>
          <a:endParaRPr lang="en-US"/>
        </a:p>
      </dgm:t>
    </dgm:pt>
    <dgm:pt modelId="{E0732D92-DC05-4695-A7AD-406E20BF5E8F}">
      <dgm:prSet phldrT="[Text]"/>
      <dgm:spPr/>
      <dgm:t>
        <a:bodyPr/>
        <a:lstStyle/>
        <a:p>
          <a:r>
            <a:rPr lang="en-US" dirty="0" err="1" smtClean="0"/>
            <a:t>thumbs.db</a:t>
          </a:r>
          <a:endParaRPr lang="en-US" dirty="0"/>
        </a:p>
      </dgm:t>
    </dgm:pt>
    <dgm:pt modelId="{354D241F-80D8-4C75-9CFD-CDA89DD05B8A}" type="parTrans" cxnId="{861E9974-2CE7-4582-B0B7-9AAA9E2F4B55}">
      <dgm:prSet/>
      <dgm:spPr/>
      <dgm:t>
        <a:bodyPr/>
        <a:lstStyle/>
        <a:p>
          <a:endParaRPr lang="en-US"/>
        </a:p>
      </dgm:t>
    </dgm:pt>
    <dgm:pt modelId="{74989F14-8E65-4D2A-B62F-5D8C435D9329}" type="sibTrans" cxnId="{861E9974-2CE7-4582-B0B7-9AAA9E2F4B55}">
      <dgm:prSet/>
      <dgm:spPr/>
      <dgm:t>
        <a:bodyPr/>
        <a:lstStyle/>
        <a:p>
          <a:endParaRPr lang="en-US"/>
        </a:p>
      </dgm:t>
    </dgm:pt>
    <dgm:pt modelId="{601B5746-C4F2-4011-B65F-C41118D77320}" type="pres">
      <dgm:prSet presAssocID="{139AD908-422A-4BD7-A1D5-15E6B2FC2CBF}" presName="CompostProcess" presStyleCnt="0">
        <dgm:presLayoutVars>
          <dgm:dir/>
          <dgm:resizeHandles val="exact"/>
        </dgm:presLayoutVars>
      </dgm:prSet>
      <dgm:spPr/>
    </dgm:pt>
    <dgm:pt modelId="{D402BEEF-A2FA-4CD8-ABD7-D995D104AA51}" type="pres">
      <dgm:prSet presAssocID="{139AD908-422A-4BD7-A1D5-15E6B2FC2CBF}" presName="arrow" presStyleLbl="bgShp" presStyleIdx="0" presStyleCnt="1"/>
      <dgm:spPr>
        <a:solidFill>
          <a:schemeClr val="tx2">
            <a:lumMod val="75000"/>
          </a:schemeClr>
        </a:solidFill>
      </dgm:spPr>
    </dgm:pt>
    <dgm:pt modelId="{2115F8A0-2B8F-4189-9E74-3E281E0D2006}" type="pres">
      <dgm:prSet presAssocID="{139AD908-422A-4BD7-A1D5-15E6B2FC2CBF}" presName="linearProcess" presStyleCnt="0"/>
      <dgm:spPr/>
    </dgm:pt>
    <dgm:pt modelId="{195EB35C-7762-480B-915E-6EBA1BB04E98}" type="pres">
      <dgm:prSet presAssocID="{9E37DA63-C57A-4893-804C-0DFFB5C866D9}" presName="textNode" presStyleLbl="node1" presStyleIdx="0" presStyleCnt="3">
        <dgm:presLayoutVars>
          <dgm:bulletEnabled val="1"/>
        </dgm:presLayoutVars>
      </dgm:prSet>
      <dgm:spPr/>
      <dgm:t>
        <a:bodyPr/>
        <a:lstStyle/>
        <a:p>
          <a:endParaRPr lang="en-US"/>
        </a:p>
      </dgm:t>
    </dgm:pt>
    <dgm:pt modelId="{A5C4E414-9F6B-493D-A820-3B88897DB47E}" type="pres">
      <dgm:prSet presAssocID="{D1B3760C-EAE3-465C-9380-4C206885CBEB}" presName="sibTrans" presStyleCnt="0"/>
      <dgm:spPr/>
    </dgm:pt>
    <dgm:pt modelId="{19788263-0532-4157-A57B-31B754A38F6B}" type="pres">
      <dgm:prSet presAssocID="{54836FDC-B066-477D-A445-E3EEBB8F665F}" presName="textNode" presStyleLbl="node1" presStyleIdx="1" presStyleCnt="3">
        <dgm:presLayoutVars>
          <dgm:bulletEnabled val="1"/>
        </dgm:presLayoutVars>
      </dgm:prSet>
      <dgm:spPr/>
      <dgm:t>
        <a:bodyPr/>
        <a:lstStyle/>
        <a:p>
          <a:endParaRPr lang="en-US"/>
        </a:p>
      </dgm:t>
    </dgm:pt>
    <dgm:pt modelId="{3E4F264A-A28F-46B6-A0B7-A6044A3CDFD8}" type="pres">
      <dgm:prSet presAssocID="{6D1CDF76-B607-4542-9A39-1810E4FB5BA9}" presName="sibTrans" presStyleCnt="0"/>
      <dgm:spPr/>
    </dgm:pt>
    <dgm:pt modelId="{98442A99-642A-46B3-A0D6-190718CFA2C4}" type="pres">
      <dgm:prSet presAssocID="{E0732D92-DC05-4695-A7AD-406E20BF5E8F}" presName="textNode" presStyleLbl="node1" presStyleIdx="2" presStyleCnt="3">
        <dgm:presLayoutVars>
          <dgm:bulletEnabled val="1"/>
        </dgm:presLayoutVars>
      </dgm:prSet>
      <dgm:spPr/>
      <dgm:t>
        <a:bodyPr/>
        <a:lstStyle/>
        <a:p>
          <a:endParaRPr lang="en-US"/>
        </a:p>
      </dgm:t>
    </dgm:pt>
  </dgm:ptLst>
  <dgm:cxnLst>
    <dgm:cxn modelId="{53670722-B5F7-4A87-84BB-65B8D82304C3}" type="presOf" srcId="{139AD908-422A-4BD7-A1D5-15E6B2FC2CBF}" destId="{601B5746-C4F2-4011-B65F-C41118D77320}" srcOrd="0" destOrd="0" presId="urn:microsoft.com/office/officeart/2005/8/layout/hProcess9"/>
    <dgm:cxn modelId="{62B04E2E-A886-462D-AC26-B8208996A0BD}" srcId="{139AD908-422A-4BD7-A1D5-15E6B2FC2CBF}" destId="{9E37DA63-C57A-4893-804C-0DFFB5C866D9}" srcOrd="0" destOrd="0" parTransId="{DB8FEAEA-7886-41AB-BBD5-22F824CBBBEC}" sibTransId="{D1B3760C-EAE3-465C-9380-4C206885CBEB}"/>
    <dgm:cxn modelId="{2E2B7261-585D-443C-9C4E-D798E8E09693}" srcId="{139AD908-422A-4BD7-A1D5-15E6B2FC2CBF}" destId="{54836FDC-B066-477D-A445-E3EEBB8F665F}" srcOrd="1" destOrd="0" parTransId="{221F4F9A-15DE-472D-BC38-C37E9EFD3B20}" sibTransId="{6D1CDF76-B607-4542-9A39-1810E4FB5BA9}"/>
    <dgm:cxn modelId="{2116D0FB-80A0-4281-8869-B0113A38C615}" type="presOf" srcId="{54836FDC-B066-477D-A445-E3EEBB8F665F}" destId="{19788263-0532-4157-A57B-31B754A38F6B}" srcOrd="0" destOrd="0" presId="urn:microsoft.com/office/officeart/2005/8/layout/hProcess9"/>
    <dgm:cxn modelId="{C8235163-D668-4A21-B6A1-81ACDF99EDB1}" type="presOf" srcId="{9E37DA63-C57A-4893-804C-0DFFB5C866D9}" destId="{195EB35C-7762-480B-915E-6EBA1BB04E98}" srcOrd="0" destOrd="0" presId="urn:microsoft.com/office/officeart/2005/8/layout/hProcess9"/>
    <dgm:cxn modelId="{70DC4DAE-BB0C-41E1-AD76-6DC76A1F89E9}" type="presOf" srcId="{E0732D92-DC05-4695-A7AD-406E20BF5E8F}" destId="{98442A99-642A-46B3-A0D6-190718CFA2C4}" srcOrd="0" destOrd="0" presId="urn:microsoft.com/office/officeart/2005/8/layout/hProcess9"/>
    <dgm:cxn modelId="{861E9974-2CE7-4582-B0B7-9AAA9E2F4B55}" srcId="{139AD908-422A-4BD7-A1D5-15E6B2FC2CBF}" destId="{E0732D92-DC05-4695-A7AD-406E20BF5E8F}" srcOrd="2" destOrd="0" parTransId="{354D241F-80D8-4C75-9CFD-CDA89DD05B8A}" sibTransId="{74989F14-8E65-4D2A-B62F-5D8C435D9329}"/>
    <dgm:cxn modelId="{6A8FF54B-D7CA-4D43-8D0A-C3D5E0C3E1EF}" type="presParOf" srcId="{601B5746-C4F2-4011-B65F-C41118D77320}" destId="{D402BEEF-A2FA-4CD8-ABD7-D995D104AA51}" srcOrd="0" destOrd="0" presId="urn:microsoft.com/office/officeart/2005/8/layout/hProcess9"/>
    <dgm:cxn modelId="{765AB383-53B6-48E5-B3FC-EAEC69486895}" type="presParOf" srcId="{601B5746-C4F2-4011-B65F-C41118D77320}" destId="{2115F8A0-2B8F-4189-9E74-3E281E0D2006}" srcOrd="1" destOrd="0" presId="urn:microsoft.com/office/officeart/2005/8/layout/hProcess9"/>
    <dgm:cxn modelId="{870E9DE0-B770-4C3B-8435-5225441ADA76}" type="presParOf" srcId="{2115F8A0-2B8F-4189-9E74-3E281E0D2006}" destId="{195EB35C-7762-480B-915E-6EBA1BB04E98}" srcOrd="0" destOrd="0" presId="urn:microsoft.com/office/officeart/2005/8/layout/hProcess9"/>
    <dgm:cxn modelId="{851EADC0-AA49-4F41-9D94-D7F09BC2C436}" type="presParOf" srcId="{2115F8A0-2B8F-4189-9E74-3E281E0D2006}" destId="{A5C4E414-9F6B-493D-A820-3B88897DB47E}" srcOrd="1" destOrd="0" presId="urn:microsoft.com/office/officeart/2005/8/layout/hProcess9"/>
    <dgm:cxn modelId="{13FE6FAB-C3EC-4C8E-B81C-193542AF975A}" type="presParOf" srcId="{2115F8A0-2B8F-4189-9E74-3E281E0D2006}" destId="{19788263-0532-4157-A57B-31B754A38F6B}" srcOrd="2" destOrd="0" presId="urn:microsoft.com/office/officeart/2005/8/layout/hProcess9"/>
    <dgm:cxn modelId="{62E7183F-EB6A-4579-8134-19C195BBC2BD}" type="presParOf" srcId="{2115F8A0-2B8F-4189-9E74-3E281E0D2006}" destId="{3E4F264A-A28F-46B6-A0B7-A6044A3CDFD8}" srcOrd="3" destOrd="0" presId="urn:microsoft.com/office/officeart/2005/8/layout/hProcess9"/>
    <dgm:cxn modelId="{FEC9D19F-C70C-4676-B880-8BA4E5B7DD6D}" type="presParOf" srcId="{2115F8A0-2B8F-4189-9E74-3E281E0D2006}" destId="{98442A99-642A-46B3-A0D6-190718CFA2C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290769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1D7F3-3F0E-4E14-8CC5-191848025E0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71317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344002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312408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134612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13078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311072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3603242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129818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398995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1D7F3-3F0E-4E14-8CC5-191848025E0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425941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1D7F3-3F0E-4E14-8CC5-191848025E0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417451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61D7F3-3F0E-4E14-8CC5-191848025E02}"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409612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61D7F3-3F0E-4E14-8CC5-191848025E02}"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321638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1D7F3-3F0E-4E14-8CC5-191848025E02}"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402724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1D7F3-3F0E-4E14-8CC5-191848025E0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154942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1D7F3-3F0E-4E14-8CC5-191848025E0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6A75-3476-4EB5-AFB0-BA676864748E}" type="slidenum">
              <a:rPr lang="en-US" smtClean="0"/>
              <a:t>‹#›</a:t>
            </a:fld>
            <a:endParaRPr lang="en-US"/>
          </a:p>
        </p:txBody>
      </p:sp>
    </p:spTree>
    <p:extLst>
      <p:ext uri="{BB962C8B-B14F-4D97-AF65-F5344CB8AC3E}">
        <p14:creationId xmlns:p14="http://schemas.microsoft.com/office/powerpoint/2010/main" val="154913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61D7F3-3F0E-4E14-8CC5-191848025E02}" type="datetimeFigureOut">
              <a:rPr lang="en-US" smtClean="0"/>
              <a:t>9/11/2017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E86A75-3476-4EB5-AFB0-BA676864748E}" type="slidenum">
              <a:rPr lang="en-US" smtClean="0"/>
              <a:t>‹#›</a:t>
            </a:fld>
            <a:endParaRPr lang="en-US"/>
          </a:p>
        </p:txBody>
      </p:sp>
    </p:spTree>
    <p:extLst>
      <p:ext uri="{BB962C8B-B14F-4D97-AF65-F5344CB8AC3E}">
        <p14:creationId xmlns:p14="http://schemas.microsoft.com/office/powerpoint/2010/main" val="224509187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irfanview.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mallpdf.com/compress-pdf"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tableizer.journalistopia.com/" TargetMode="External"/><Relationship Id="rId2" Type="http://schemas.openxmlformats.org/officeDocument/2006/relationships/hyperlink" Target="http://www.textfixer.com/html/convert-word-to-html.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iagenweb.org/dallas/cemetery/StMarysHistory.htm"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eabreezecomputers.com/htmlstripp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49149" y="661181"/>
            <a:ext cx="5908742" cy="1413165"/>
          </a:xfrm>
        </p:spPr>
        <p:txBody>
          <a:bodyPr>
            <a:normAutofit fontScale="90000"/>
          </a:bodyPr>
          <a:lstStyle/>
          <a:p>
            <a:r>
              <a:rPr lang="en-US" sz="4800" b="1" dirty="0" smtClean="0">
                <a:solidFill>
                  <a:schemeClr val="accent1">
                    <a:lumMod val="50000"/>
                  </a:schemeClr>
                </a:solidFill>
              </a:rPr>
              <a:t>Web Site Stewardship</a:t>
            </a:r>
            <a:endParaRPr lang="en-US" sz="2700" b="1" dirty="0">
              <a:solidFill>
                <a:schemeClr val="accent1">
                  <a:lumMod val="50000"/>
                </a:schemeClr>
              </a:solidFill>
            </a:endParaRPr>
          </a:p>
        </p:txBody>
      </p:sp>
      <p:sp>
        <p:nvSpPr>
          <p:cNvPr id="6" name="Text Placeholder 5"/>
          <p:cNvSpPr>
            <a:spLocks noGrp="1"/>
          </p:cNvSpPr>
          <p:nvPr>
            <p:ph type="body" sz="half" idx="2"/>
          </p:nvPr>
        </p:nvSpPr>
        <p:spPr/>
        <p:txBody>
          <a:bodyPr>
            <a:noAutofit/>
          </a:bodyPr>
          <a:lstStyle/>
          <a:p>
            <a:r>
              <a:rPr lang="en-US" sz="2800" dirty="0" smtClean="0"/>
              <a:t>Reorganizing Site</a:t>
            </a:r>
          </a:p>
          <a:p>
            <a:r>
              <a:rPr lang="en-US" sz="2800" dirty="0" smtClean="0"/>
              <a:t>Cleaning up Coding</a:t>
            </a:r>
          </a:p>
          <a:p>
            <a:r>
              <a:rPr lang="en-US" sz="2800" dirty="0" smtClean="0"/>
              <a:t>Reducing files &amp; image sizes</a:t>
            </a:r>
          </a:p>
          <a:p>
            <a:r>
              <a:rPr lang="en-US" sz="2800" dirty="0" smtClean="0"/>
              <a:t>Prevent bad coding</a:t>
            </a:r>
          </a:p>
          <a:p>
            <a:r>
              <a:rPr lang="en-US" sz="2800" dirty="0" smtClean="0"/>
              <a:t>Link Checker</a:t>
            </a:r>
            <a:endParaRPr lang="en-US" sz="2800" dirty="0"/>
          </a:p>
        </p:txBody>
      </p:sp>
      <p:pic>
        <p:nvPicPr>
          <p:cNvPr id="25" name="Picture Placeholder 2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061982" y="2781423"/>
            <a:ext cx="4516798" cy="2514351"/>
          </a:xfrm>
        </p:spPr>
      </p:pic>
    </p:spTree>
    <p:extLst>
      <p:ext uri="{BB962C8B-B14F-4D97-AF65-F5344CB8AC3E}">
        <p14:creationId xmlns:p14="http://schemas.microsoft.com/office/powerpoint/2010/main" val="339600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99138" y="0"/>
            <a:ext cx="4607188" cy="576262"/>
          </a:xfrm>
        </p:spPr>
        <p:txBody>
          <a:bodyPr/>
          <a:lstStyle/>
          <a:p>
            <a:r>
              <a:rPr lang="en-US" dirty="0" smtClean="0"/>
              <a:t>Before</a:t>
            </a:r>
            <a:endParaRPr lang="en-US" dirty="0"/>
          </a:p>
        </p:txBody>
      </p:sp>
      <p:sp>
        <p:nvSpPr>
          <p:cNvPr id="4" name="Content Placeholder 3"/>
          <p:cNvSpPr>
            <a:spLocks noGrp="1"/>
          </p:cNvSpPr>
          <p:nvPr>
            <p:ph sz="half" idx="2"/>
          </p:nvPr>
        </p:nvSpPr>
        <p:spPr>
          <a:xfrm>
            <a:off x="1899138" y="576262"/>
            <a:ext cx="5014801" cy="6169977"/>
          </a:xfrm>
        </p:spPr>
        <p:txBody>
          <a:bodyPr>
            <a:noAutofit/>
          </a:bodyPr>
          <a:lstStyle/>
          <a:p>
            <a:pPr marL="0" indent="0">
              <a:buNone/>
            </a:pPr>
            <a:r>
              <a:rPr lang="en-US" sz="1400" dirty="0"/>
              <a:t>&lt;</a:t>
            </a:r>
            <a:r>
              <a:rPr lang="en-US" sz="1400" dirty="0" err="1"/>
              <a:t>tr</a:t>
            </a:r>
            <a:r>
              <a:rPr lang="en-US" sz="1400" dirty="0"/>
              <a:t> height="51" style="height:38.25pt"&gt;</a:t>
            </a:r>
          </a:p>
          <a:p>
            <a:pPr marL="0" indent="0">
              <a:buNone/>
            </a:pPr>
            <a:r>
              <a:rPr lang="en-US" sz="1400" dirty="0"/>
              <a:t>    &lt;td height="41" class="xl24" width="134" x:str="Adel "&gt;&lt;font face="Bookman Old Style" color="#800000"&gt;Adel&lt;span style="</a:t>
            </a:r>
            <a:r>
              <a:rPr lang="en-US" sz="1400" dirty="0" err="1"/>
              <a:t>mso-spacerun:yes</a:t>
            </a:r>
            <a:r>
              <a:rPr lang="en-US" sz="1400" dirty="0"/>
              <a:t>"&gt;&amp;</a:t>
            </a:r>
            <a:r>
              <a:rPr lang="en-US" sz="1400" dirty="0" err="1"/>
              <a:t>nbsp</a:t>
            </a:r>
            <a:r>
              <a:rPr lang="en-US" sz="1400" dirty="0"/>
              <a:t>;&lt;/span&gt;&lt;/font&gt;&lt;/td&gt;</a:t>
            </a:r>
          </a:p>
          <a:p>
            <a:pPr marL="0" indent="0">
              <a:buNone/>
            </a:pPr>
            <a:r>
              <a:rPr lang="en-US" sz="1400" dirty="0"/>
              <a:t>    &lt;td class="xl24" width="256" x:str="Dallas County Record " height="41"&gt;&lt;font face="Bookman Old Style" color="#800000"&gt;</a:t>
            </a:r>
            <a:r>
              <a:rPr lang="en-US" sz="1400" dirty="0" smtClean="0"/>
              <a:t>Dallas </a:t>
            </a:r>
            <a:r>
              <a:rPr lang="en-US" sz="1400" dirty="0"/>
              <a:t>County Record&lt;span style="</a:t>
            </a:r>
            <a:r>
              <a:rPr lang="en-US" sz="1400" dirty="0" err="1"/>
              <a:t>mso-spacerun:yes</a:t>
            </a:r>
            <a:r>
              <a:rPr lang="en-US" sz="1400" dirty="0"/>
              <a:t>"&gt;&amp;</a:t>
            </a:r>
            <a:r>
              <a:rPr lang="en-US" sz="1400" dirty="0" err="1"/>
              <a:t>nbsp</a:t>
            </a:r>
            <a:r>
              <a:rPr lang="en-US" sz="1400" dirty="0"/>
              <a:t>;&lt;/span&gt;&lt;/font&gt;&lt;/td&gt;</a:t>
            </a:r>
          </a:p>
          <a:p>
            <a:pPr marL="0" indent="0">
              <a:buNone/>
            </a:pPr>
            <a:r>
              <a:rPr lang="en-US" sz="1400" dirty="0"/>
              <a:t>    &lt;td class="xl24" width="86" x:str="Weekly " height="41"&gt;&lt;font face="Bookman Old Style" color="#800000"&gt;Weekly&lt;span style="</a:t>
            </a:r>
            <a:r>
              <a:rPr lang="en-US" sz="1400" dirty="0" err="1"/>
              <a:t>mso-spacerun:yes</a:t>
            </a:r>
            <a:r>
              <a:rPr lang="en-US" sz="1400" dirty="0"/>
              <a:t>"&gt;&amp;</a:t>
            </a:r>
            <a:r>
              <a:rPr lang="en-US" sz="1400" dirty="0" err="1"/>
              <a:t>nbsp</a:t>
            </a:r>
            <a:r>
              <a:rPr lang="en-US" sz="1400" dirty="0"/>
              <a:t>;&lt;/span&gt;&lt;/font&gt;&lt;/td&gt;</a:t>
            </a:r>
          </a:p>
          <a:p>
            <a:pPr marL="0" indent="0">
              <a:buNone/>
            </a:pPr>
            <a:r>
              <a:rPr lang="en-US" sz="1400" dirty="0"/>
              <a:t>    &lt;td class="xl24" width="178" x:str="Thursday " height="41"&gt;&lt;font face="Bookman Old Style" color="#800000"&gt;Thursday&lt;span style="</a:t>
            </a:r>
            <a:r>
              <a:rPr lang="en-US" sz="1400" dirty="0" err="1"/>
              <a:t>mso-spacerun:yes</a:t>
            </a:r>
            <a:r>
              <a:rPr lang="en-US" sz="1400" dirty="0"/>
              <a:t>"&gt;&amp;</a:t>
            </a:r>
            <a:r>
              <a:rPr lang="en-US" sz="1400" dirty="0" err="1"/>
              <a:t>nbsp</a:t>
            </a:r>
            <a:r>
              <a:rPr lang="en-US" sz="1400" dirty="0"/>
              <a:t>;&lt;/span&gt;&lt;/font&gt;&lt;/td&gt;</a:t>
            </a:r>
          </a:p>
          <a:p>
            <a:pPr marL="0" indent="0">
              <a:buNone/>
            </a:pPr>
            <a:r>
              <a:rPr lang="en-US" sz="1400" dirty="0"/>
              <a:t>    &lt;td class="xl24" width="97" x:str="Rep " height="41"&gt;&lt;font face="Bookman Old Style" color="#800000"&gt;Rep&lt;span style="</a:t>
            </a:r>
            <a:r>
              <a:rPr lang="en-US" sz="1400" dirty="0" err="1"/>
              <a:t>mso-spacerun:yes</a:t>
            </a:r>
            <a:r>
              <a:rPr lang="en-US" sz="1400" dirty="0"/>
              <a:t>"&gt;&amp;</a:t>
            </a:r>
            <a:r>
              <a:rPr lang="en-US" sz="1400" dirty="0" err="1"/>
              <a:t>nbsp</a:t>
            </a:r>
            <a:r>
              <a:rPr lang="en-US" sz="1400" dirty="0"/>
              <a:t>;&lt;/span&gt;&lt;/font&gt;&lt;/td&gt;</a:t>
            </a:r>
          </a:p>
          <a:p>
            <a:pPr marL="0" indent="0">
              <a:buNone/>
            </a:pPr>
            <a:r>
              <a:rPr lang="en-US" sz="1400" dirty="0"/>
              <a:t>    &lt;td class="xl24" width="173" x:str="Record Pub. Co. " height="41"&gt;&lt;font face="Bookman Old Style" color="#800000"&gt;Record</a:t>
            </a:r>
          </a:p>
          <a:p>
            <a:pPr marL="0" indent="0">
              <a:buNone/>
            </a:pPr>
            <a:r>
              <a:rPr lang="en-US" sz="1400" dirty="0"/>
              <a:t>      Pub. Co.&lt;</a:t>
            </a:r>
            <a:r>
              <a:rPr lang="en-US" sz="1400" dirty="0" smtClean="0"/>
              <a:t>span style</a:t>
            </a:r>
            <a:r>
              <a:rPr lang="en-US" sz="1400" dirty="0"/>
              <a:t>="</a:t>
            </a:r>
            <a:r>
              <a:rPr lang="en-US" sz="1400" dirty="0" err="1" smtClean="0"/>
              <a:t>mso-spacerun:yes</a:t>
            </a:r>
            <a:r>
              <a:rPr lang="en-US" sz="1400" dirty="0"/>
              <a:t>"&gt;&amp;</a:t>
            </a:r>
            <a:r>
              <a:rPr lang="en-US" sz="1400" dirty="0" err="1"/>
              <a:t>nbsp</a:t>
            </a:r>
            <a:r>
              <a:rPr lang="en-US" sz="1400" dirty="0"/>
              <a:t>;&lt;/span&gt;&lt;/font&gt;&lt;/td</a:t>
            </a:r>
            <a:r>
              <a:rPr lang="en-US" sz="1400" dirty="0" smtClean="0"/>
              <a:t>&gt;  </a:t>
            </a:r>
            <a:r>
              <a:rPr lang="en-US" sz="1400" dirty="0"/>
              <a:t>&lt;/</a:t>
            </a:r>
            <a:r>
              <a:rPr lang="en-US" sz="1400" dirty="0" err="1"/>
              <a:t>tr</a:t>
            </a:r>
            <a:r>
              <a:rPr lang="en-US" sz="1400" dirty="0" smtClean="0"/>
              <a:t>&gt;</a:t>
            </a:r>
            <a:endParaRPr lang="en-US" sz="1400" dirty="0"/>
          </a:p>
        </p:txBody>
      </p:sp>
      <p:sp>
        <p:nvSpPr>
          <p:cNvPr id="5" name="Text Placeholder 4"/>
          <p:cNvSpPr>
            <a:spLocks noGrp="1"/>
          </p:cNvSpPr>
          <p:nvPr>
            <p:ph type="body" sz="quarter" idx="3"/>
          </p:nvPr>
        </p:nvSpPr>
        <p:spPr>
          <a:xfrm>
            <a:off x="7433203" y="0"/>
            <a:ext cx="2990619" cy="576262"/>
          </a:xfrm>
        </p:spPr>
        <p:txBody>
          <a:bodyPr/>
          <a:lstStyle/>
          <a:p>
            <a:r>
              <a:rPr lang="en-US" dirty="0" smtClean="0"/>
              <a:t>After</a:t>
            </a:r>
            <a:endParaRPr lang="en-US" dirty="0"/>
          </a:p>
        </p:txBody>
      </p:sp>
      <p:sp>
        <p:nvSpPr>
          <p:cNvPr id="6" name="Content Placeholder 5"/>
          <p:cNvSpPr>
            <a:spLocks noGrp="1"/>
          </p:cNvSpPr>
          <p:nvPr>
            <p:ph sz="quarter" idx="4"/>
          </p:nvPr>
        </p:nvSpPr>
        <p:spPr>
          <a:xfrm>
            <a:off x="7433203" y="576262"/>
            <a:ext cx="4758797" cy="4990115"/>
          </a:xfrm>
        </p:spPr>
        <p:txBody>
          <a:bodyPr>
            <a:normAutofit/>
          </a:bodyPr>
          <a:lstStyle/>
          <a:p>
            <a:pPr marL="0" indent="0">
              <a:buNone/>
            </a:pPr>
            <a:r>
              <a:rPr lang="en-US" sz="1400" dirty="0"/>
              <a:t>&lt;</a:t>
            </a:r>
            <a:r>
              <a:rPr lang="en-US" sz="1400" dirty="0" err="1"/>
              <a:t>tr</a:t>
            </a:r>
            <a:r>
              <a:rPr lang="en-US" sz="1400" dirty="0" smtClean="0"/>
              <a:t>&gt;&lt;td&gt;Adel&lt;/</a:t>
            </a:r>
            <a:r>
              <a:rPr lang="en-US" sz="1400" dirty="0"/>
              <a:t>td</a:t>
            </a:r>
            <a:r>
              <a:rPr lang="en-US" sz="1400" dirty="0" smtClean="0"/>
              <a:t>&gt;&lt;td&gt;Dallas </a:t>
            </a:r>
            <a:r>
              <a:rPr lang="en-US" sz="1400" dirty="0"/>
              <a:t>County </a:t>
            </a:r>
            <a:r>
              <a:rPr lang="en-US" sz="1400" dirty="0" smtClean="0"/>
              <a:t>Record&lt;/</a:t>
            </a:r>
            <a:r>
              <a:rPr lang="en-US" sz="1400" dirty="0"/>
              <a:t>td&gt;</a:t>
            </a:r>
          </a:p>
          <a:p>
            <a:pPr marL="0" indent="0">
              <a:buNone/>
            </a:pPr>
            <a:r>
              <a:rPr lang="en-US" sz="1400" dirty="0"/>
              <a:t>    &lt;</a:t>
            </a:r>
            <a:r>
              <a:rPr lang="en-US" sz="1400" dirty="0" smtClean="0"/>
              <a:t>td&gt;Weekly&lt;/</a:t>
            </a:r>
            <a:r>
              <a:rPr lang="en-US" sz="1400" dirty="0"/>
              <a:t>td</a:t>
            </a:r>
            <a:r>
              <a:rPr lang="en-US" sz="1400" dirty="0" smtClean="0"/>
              <a:t>&gt;&lt;td&gt;Thursday&lt;/</a:t>
            </a:r>
            <a:r>
              <a:rPr lang="en-US" sz="1400" dirty="0"/>
              <a:t>td</a:t>
            </a:r>
            <a:r>
              <a:rPr lang="en-US" sz="1400" dirty="0" smtClean="0"/>
              <a:t>&gt;&lt;td&gt;Rep&lt;/</a:t>
            </a:r>
            <a:r>
              <a:rPr lang="en-US" sz="1400" dirty="0"/>
              <a:t>td&gt;</a:t>
            </a:r>
          </a:p>
          <a:p>
            <a:pPr marL="0" indent="0">
              <a:buNone/>
            </a:pPr>
            <a:r>
              <a:rPr lang="en-US" sz="1400" dirty="0"/>
              <a:t>    &lt;</a:t>
            </a:r>
            <a:r>
              <a:rPr lang="en-US" sz="1400" dirty="0" smtClean="0"/>
              <a:t>td&gt;Record Pub</a:t>
            </a:r>
            <a:r>
              <a:rPr lang="en-US" sz="1400" dirty="0"/>
              <a:t>. Co</a:t>
            </a:r>
            <a:r>
              <a:rPr lang="en-US" sz="1400" dirty="0" smtClean="0"/>
              <a:t>.&lt;/</a:t>
            </a:r>
            <a:r>
              <a:rPr lang="en-US" sz="1400" dirty="0"/>
              <a:t>td</a:t>
            </a:r>
            <a:r>
              <a:rPr lang="en-US" sz="1400" dirty="0" smtClean="0"/>
              <a:t>&gt;&lt;/</a:t>
            </a:r>
            <a:r>
              <a:rPr lang="en-US" sz="1400" dirty="0" err="1"/>
              <a:t>tr</a:t>
            </a:r>
            <a:r>
              <a:rPr lang="en-US" sz="1400" dirty="0"/>
              <a:t>&gt;</a:t>
            </a:r>
          </a:p>
        </p:txBody>
      </p:sp>
    </p:spTree>
    <p:extLst>
      <p:ext uri="{BB962C8B-B14F-4D97-AF65-F5344CB8AC3E}">
        <p14:creationId xmlns:p14="http://schemas.microsoft.com/office/powerpoint/2010/main" val="3708105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570" y="930935"/>
            <a:ext cx="9480709" cy="5707856"/>
          </a:xfrm>
          <a:prstGeom prst="rect">
            <a:avLst/>
          </a:prstGeom>
        </p:spPr>
      </p:pic>
      <p:sp>
        <p:nvSpPr>
          <p:cNvPr id="3" name="TextBox 2"/>
          <p:cNvSpPr txBox="1"/>
          <p:nvPr/>
        </p:nvSpPr>
        <p:spPr>
          <a:xfrm>
            <a:off x="2328570" y="223049"/>
            <a:ext cx="5314950" cy="707886"/>
          </a:xfrm>
          <a:prstGeom prst="rect">
            <a:avLst/>
          </a:prstGeom>
          <a:noFill/>
        </p:spPr>
        <p:txBody>
          <a:bodyPr wrap="square" rtlCol="0">
            <a:spAutoFit/>
          </a:bodyPr>
          <a:lstStyle/>
          <a:p>
            <a:r>
              <a:rPr lang="en-US" sz="4000" dirty="0" smtClean="0"/>
              <a:t>Web Editor</a:t>
            </a:r>
            <a:endParaRPr lang="en-US" sz="4000" dirty="0"/>
          </a:p>
        </p:txBody>
      </p:sp>
    </p:spTree>
    <p:extLst>
      <p:ext uri="{BB962C8B-B14F-4D97-AF65-F5344CB8AC3E}">
        <p14:creationId xmlns:p14="http://schemas.microsoft.com/office/powerpoint/2010/main" val="1546472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979" y="1693028"/>
            <a:ext cx="10268140" cy="4273010"/>
          </a:xfrm>
          <a:prstGeom prst="rect">
            <a:avLst/>
          </a:prstGeom>
        </p:spPr>
      </p:pic>
      <p:sp>
        <p:nvSpPr>
          <p:cNvPr id="3" name="TextBox 2"/>
          <p:cNvSpPr txBox="1"/>
          <p:nvPr/>
        </p:nvSpPr>
        <p:spPr>
          <a:xfrm>
            <a:off x="1636979" y="745588"/>
            <a:ext cx="6850967" cy="707886"/>
          </a:xfrm>
          <a:prstGeom prst="rect">
            <a:avLst/>
          </a:prstGeom>
          <a:noFill/>
        </p:spPr>
        <p:txBody>
          <a:bodyPr wrap="square" rtlCol="0">
            <a:spAutoFit/>
          </a:bodyPr>
          <a:lstStyle/>
          <a:p>
            <a:r>
              <a:rPr lang="en-US" sz="4000" dirty="0" smtClean="0"/>
              <a:t>Notepad</a:t>
            </a:r>
            <a:endParaRPr lang="en-US" sz="4000" dirty="0"/>
          </a:p>
        </p:txBody>
      </p:sp>
    </p:spTree>
    <p:extLst>
      <p:ext uri="{BB962C8B-B14F-4D97-AF65-F5344CB8AC3E}">
        <p14:creationId xmlns:p14="http://schemas.microsoft.com/office/powerpoint/2010/main" val="4200232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003" y="198620"/>
            <a:ext cx="10058400" cy="5655088"/>
          </a:xfrm>
          <a:prstGeom prst="rect">
            <a:avLst/>
          </a:prstGeom>
        </p:spPr>
      </p:pic>
    </p:spTree>
    <p:extLst>
      <p:ext uri="{BB962C8B-B14F-4D97-AF65-F5344CB8AC3E}">
        <p14:creationId xmlns:p14="http://schemas.microsoft.com/office/powerpoint/2010/main" val="227974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501" y="1787760"/>
            <a:ext cx="9875520" cy="7533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01" y="3565478"/>
            <a:ext cx="9052560" cy="936459"/>
          </a:xfrm>
          <a:prstGeom prst="rect">
            <a:avLst/>
          </a:prstGeom>
        </p:spPr>
      </p:pic>
      <p:sp>
        <p:nvSpPr>
          <p:cNvPr id="4" name="TextBox 3"/>
          <p:cNvSpPr txBox="1"/>
          <p:nvPr/>
        </p:nvSpPr>
        <p:spPr>
          <a:xfrm>
            <a:off x="3774673" y="763356"/>
            <a:ext cx="5795176" cy="64633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3600" dirty="0" smtClean="0"/>
              <a:t>Delete the highlighted items</a:t>
            </a:r>
            <a:endParaRPr lang="en-US" sz="3600" dirty="0"/>
          </a:p>
        </p:txBody>
      </p:sp>
    </p:spTree>
    <p:extLst>
      <p:ext uri="{BB962C8B-B14F-4D97-AF65-F5344CB8AC3E}">
        <p14:creationId xmlns:p14="http://schemas.microsoft.com/office/powerpoint/2010/main" val="2913334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812" y="2304974"/>
            <a:ext cx="10679906" cy="3297079"/>
          </a:xfrm>
          <a:prstGeom prst="rect">
            <a:avLst/>
          </a:prstGeom>
        </p:spPr>
      </p:pic>
      <p:sp>
        <p:nvSpPr>
          <p:cNvPr id="4" name="TextBox 3"/>
          <p:cNvSpPr txBox="1"/>
          <p:nvPr/>
        </p:nvSpPr>
        <p:spPr>
          <a:xfrm>
            <a:off x="2996418" y="984738"/>
            <a:ext cx="6682153" cy="830997"/>
          </a:xfrm>
          <a:prstGeom prst="rect">
            <a:avLst/>
          </a:prstGeom>
          <a:noFill/>
        </p:spPr>
        <p:txBody>
          <a:bodyPr wrap="square" rtlCol="0">
            <a:spAutoFit/>
          </a:bodyPr>
          <a:lstStyle/>
          <a:p>
            <a:r>
              <a:rPr lang="en-US" sz="4800" dirty="0" smtClean="0">
                <a:solidFill>
                  <a:schemeClr val="accent1">
                    <a:lumMod val="75000"/>
                  </a:schemeClr>
                </a:solidFill>
              </a:rPr>
              <a:t>Before clicking Submit</a:t>
            </a:r>
          </a:p>
        </p:txBody>
      </p:sp>
    </p:spTree>
    <p:extLst>
      <p:ext uri="{BB962C8B-B14F-4D97-AF65-F5344CB8AC3E}">
        <p14:creationId xmlns:p14="http://schemas.microsoft.com/office/powerpoint/2010/main" val="615649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2996418" y="984738"/>
            <a:ext cx="6682153" cy="830997"/>
          </a:xfrm>
          <a:prstGeom prst="rect">
            <a:avLst/>
          </a:prstGeom>
          <a:noFill/>
        </p:spPr>
        <p:txBody>
          <a:bodyPr wrap="square" rtlCol="0">
            <a:spAutoFit/>
          </a:bodyPr>
          <a:lstStyle/>
          <a:p>
            <a:r>
              <a:rPr lang="en-US" sz="4800" dirty="0" smtClean="0">
                <a:solidFill>
                  <a:schemeClr val="accent1">
                    <a:lumMod val="75000"/>
                  </a:schemeClr>
                </a:solidFill>
              </a:rPr>
              <a:t>After clicking Submit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397" y="2287890"/>
            <a:ext cx="10564749" cy="3354419"/>
          </a:xfrm>
          <a:prstGeom prst="rect">
            <a:avLst/>
          </a:prstGeom>
        </p:spPr>
      </p:pic>
    </p:spTree>
    <p:extLst>
      <p:ext uri="{BB962C8B-B14F-4D97-AF65-F5344CB8AC3E}">
        <p14:creationId xmlns:p14="http://schemas.microsoft.com/office/powerpoint/2010/main" val="1476650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77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489396"/>
            <a:ext cx="10018713" cy="1760317"/>
          </a:xfrm>
          <a:gradFill flip="none" rotWithShape="1">
            <a:gsLst>
              <a:gs pos="0">
                <a:schemeClr val="accent1">
                  <a:lumMod val="0"/>
                  <a:lumOff val="100000"/>
                </a:schemeClr>
              </a:gs>
              <a:gs pos="87000">
                <a:schemeClr val="accent1">
                  <a:lumMod val="0"/>
                  <a:lumOff val="100000"/>
                </a:schemeClr>
              </a:gs>
              <a:gs pos="100000">
                <a:schemeClr val="accent1">
                  <a:lumMod val="100000"/>
                </a:schemeClr>
              </a:gs>
            </a:gsLst>
            <a:path path="circle">
              <a:fillToRect l="50000" t="-80000" r="50000" b="180000"/>
            </a:path>
            <a:tileRect/>
          </a:gradFill>
        </p:spPr>
        <p:txBody>
          <a:bodyPr>
            <a:normAutofit/>
          </a:bodyPr>
          <a:lstStyle/>
          <a:p>
            <a:r>
              <a:rPr lang="en-US" sz="6000" dirty="0" smtClean="0"/>
              <a:t>Deleting Unnecessary Folders</a:t>
            </a:r>
            <a:endParaRPr lang="en-US" sz="6000"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494571546"/>
              </p:ext>
            </p:extLst>
          </p:nvPr>
        </p:nvGraphicFramePr>
        <p:xfrm>
          <a:off x="1484313" y="2667000"/>
          <a:ext cx="1001871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190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019" y="208845"/>
            <a:ext cx="8275669" cy="974188"/>
          </a:xfrm>
        </p:spPr>
        <p:txBody>
          <a:bodyPr/>
          <a:lstStyle/>
          <a:p>
            <a:r>
              <a:rPr lang="en-US" b="1" dirty="0" smtClean="0">
                <a:solidFill>
                  <a:schemeClr val="tx2">
                    <a:lumMod val="75000"/>
                  </a:schemeClr>
                </a:solidFill>
              </a:rPr>
              <a:t>Reducing files and image sizes</a:t>
            </a:r>
            <a:endParaRPr lang="en-US" b="1" dirty="0">
              <a:solidFill>
                <a:schemeClr val="tx2">
                  <a:lumMod val="75000"/>
                </a:schemeClr>
              </a:solidFill>
            </a:endParaRPr>
          </a:p>
        </p:txBody>
      </p:sp>
      <p:sp>
        <p:nvSpPr>
          <p:cNvPr id="3" name="Content Placeholder 2"/>
          <p:cNvSpPr>
            <a:spLocks noGrp="1"/>
          </p:cNvSpPr>
          <p:nvPr>
            <p:ph idx="1"/>
          </p:nvPr>
        </p:nvSpPr>
        <p:spPr>
          <a:xfrm>
            <a:off x="2335587" y="1429776"/>
            <a:ext cx="9252531" cy="5674967"/>
          </a:xfrm>
        </p:spPr>
        <p:txBody>
          <a:bodyPr>
            <a:normAutofit/>
          </a:bodyPr>
          <a:lstStyle/>
          <a:p>
            <a:r>
              <a:rPr lang="en-US" sz="3200" dirty="0" smtClean="0"/>
              <a:t>Files should not be more than 350 KB in size</a:t>
            </a:r>
          </a:p>
          <a:p>
            <a:pPr lvl="1"/>
            <a:r>
              <a:rPr lang="en-US" sz="2800" dirty="0" smtClean="0"/>
              <a:t>First, clean up coding. </a:t>
            </a:r>
          </a:p>
          <a:p>
            <a:pPr lvl="1"/>
            <a:r>
              <a:rPr lang="en-US" sz="2800" dirty="0" smtClean="0"/>
              <a:t>Second, may need to divide into more than one page</a:t>
            </a:r>
          </a:p>
          <a:p>
            <a:r>
              <a:rPr lang="en-US" sz="3200" dirty="0" smtClean="0"/>
              <a:t>Images should not be more than 200 KB in size</a:t>
            </a:r>
          </a:p>
          <a:p>
            <a:pPr lvl="1"/>
            <a:r>
              <a:rPr lang="en-US" sz="2800" dirty="0"/>
              <a:t>Resolution 72 pixels</a:t>
            </a:r>
          </a:p>
          <a:p>
            <a:pPr lvl="1"/>
            <a:r>
              <a:rPr lang="en-US" sz="2800" dirty="0"/>
              <a:t>Height/Width not over 1000 pixels</a:t>
            </a:r>
          </a:p>
          <a:p>
            <a:r>
              <a:rPr lang="en-US" sz="3200" dirty="0" smtClean="0"/>
              <a:t>Converting GIF to JPG. </a:t>
            </a:r>
          </a:p>
          <a:p>
            <a:pPr lvl="1"/>
            <a:r>
              <a:rPr lang="en-US" sz="2800" dirty="0" err="1" smtClean="0"/>
              <a:t>Irfanview</a:t>
            </a:r>
            <a:r>
              <a:rPr lang="en-US" sz="2800" dirty="0" smtClean="0"/>
              <a:t> will allow saving a .gif image as a .jpg image.</a:t>
            </a:r>
          </a:p>
          <a:p>
            <a:pPr lvl="1"/>
            <a:r>
              <a:rPr lang="en-US" sz="2800" dirty="0" smtClean="0"/>
              <a:t>.</a:t>
            </a:r>
            <a:r>
              <a:rPr lang="en-US" sz="2800" dirty="0" err="1" smtClean="0"/>
              <a:t>jpg’s</a:t>
            </a:r>
            <a:r>
              <a:rPr lang="en-US" sz="2800" dirty="0" smtClean="0"/>
              <a:t> are easier to reduce the size of the image.</a:t>
            </a:r>
            <a:endParaRPr lang="en-US" sz="2800" dirty="0"/>
          </a:p>
          <a:p>
            <a:endParaRPr lang="en-US" sz="3200" dirty="0" smtClean="0"/>
          </a:p>
        </p:txBody>
      </p:sp>
    </p:spTree>
    <p:extLst>
      <p:ext uri="{BB962C8B-B14F-4D97-AF65-F5344CB8AC3E}">
        <p14:creationId xmlns:p14="http://schemas.microsoft.com/office/powerpoint/2010/main" val="1178795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75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3948786" y="287159"/>
            <a:ext cx="5165968" cy="523220"/>
          </a:xfrm>
          <a:prstGeom prst="rect">
            <a:avLst/>
          </a:prstGeom>
          <a:noFill/>
        </p:spPr>
        <p:txBody>
          <a:bodyPr wrap="square" rtlCol="0">
            <a:spAutoFit/>
          </a:bodyPr>
          <a:lstStyle/>
          <a:p>
            <a:r>
              <a:rPr lang="en-US" sz="2800" dirty="0" smtClean="0"/>
              <a:t>The 6 pages combined is 663 KB</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615" y="1049794"/>
            <a:ext cx="7042309" cy="5695855"/>
          </a:xfrm>
          <a:prstGeom prst="rect">
            <a:avLst/>
          </a:prstGeom>
        </p:spPr>
      </p:pic>
    </p:spTree>
    <p:extLst>
      <p:ext uri="{BB962C8B-B14F-4D97-AF65-F5344CB8AC3E}">
        <p14:creationId xmlns:p14="http://schemas.microsoft.com/office/powerpoint/2010/main" val="451500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05973"/>
            <a:ext cx="10018713" cy="974188"/>
          </a:xfrm>
        </p:spPr>
        <p:txBody>
          <a:bodyPr/>
          <a:lstStyle/>
          <a:p>
            <a:r>
              <a:rPr lang="en-US" dirty="0" smtClean="0">
                <a:solidFill>
                  <a:schemeClr val="tx2">
                    <a:lumMod val="75000"/>
                  </a:schemeClr>
                </a:solidFill>
              </a:rPr>
              <a:t>Reorganizing Site</a:t>
            </a:r>
            <a:endParaRPr lang="en-US" dirty="0">
              <a:solidFill>
                <a:schemeClr val="tx2">
                  <a:lumMod val="75000"/>
                </a:schemeClr>
              </a:solidFill>
            </a:endParaRPr>
          </a:p>
        </p:txBody>
      </p:sp>
      <p:sp>
        <p:nvSpPr>
          <p:cNvPr id="3" name="Content Placeholder 2"/>
          <p:cNvSpPr>
            <a:spLocks noGrp="1"/>
          </p:cNvSpPr>
          <p:nvPr>
            <p:ph idx="1"/>
          </p:nvPr>
        </p:nvSpPr>
        <p:spPr>
          <a:xfrm>
            <a:off x="1695325" y="1069145"/>
            <a:ext cx="10018713" cy="5275384"/>
          </a:xfrm>
        </p:spPr>
        <p:txBody>
          <a:bodyPr>
            <a:normAutofit/>
          </a:bodyPr>
          <a:lstStyle/>
          <a:p>
            <a:r>
              <a:rPr lang="en-US" sz="2800" dirty="0" smtClean="0"/>
              <a:t>Placing loose files in folders</a:t>
            </a:r>
          </a:p>
          <a:p>
            <a:pPr lvl="1"/>
            <a:r>
              <a:rPr lang="en-US" sz="2800" dirty="0" smtClean="0"/>
              <a:t>Will help eliminate multiple copies of the same file.</a:t>
            </a:r>
          </a:p>
          <a:p>
            <a:pPr lvl="2"/>
            <a:r>
              <a:rPr lang="en-US" sz="2800" dirty="0" smtClean="0"/>
              <a:t>For example – Decatur County – because of not using folders there have been </a:t>
            </a:r>
            <a:r>
              <a:rPr lang="en-US" sz="2800" dirty="0"/>
              <a:t>duplicates, </a:t>
            </a:r>
            <a:r>
              <a:rPr lang="en-US" sz="2800" dirty="0" smtClean="0"/>
              <a:t>triplicates, maybe more. Which</a:t>
            </a:r>
            <a:r>
              <a:rPr lang="en-US" sz="2800" dirty="0"/>
              <a:t>, when adding huge </a:t>
            </a:r>
            <a:r>
              <a:rPr lang="en-US" sz="2800" dirty="0" smtClean="0"/>
              <a:t>graphics, it </a:t>
            </a:r>
            <a:r>
              <a:rPr lang="en-US" sz="2800" dirty="0"/>
              <a:t>ate up even MORE server space!</a:t>
            </a:r>
          </a:p>
          <a:p>
            <a:r>
              <a:rPr lang="en-US" sz="2800" dirty="0" smtClean="0"/>
              <a:t>Deleting duplicates</a:t>
            </a:r>
          </a:p>
          <a:p>
            <a:pPr lvl="1"/>
            <a:r>
              <a:rPr lang="en-US" sz="2800" dirty="0" smtClean="0"/>
              <a:t>Files/Pages</a:t>
            </a:r>
          </a:p>
          <a:p>
            <a:pPr lvl="1"/>
            <a:r>
              <a:rPr lang="en-US" sz="2800" dirty="0" smtClean="0"/>
              <a:t>Images</a:t>
            </a:r>
            <a:endParaRPr lang="en-US" sz="2800" dirty="0"/>
          </a:p>
        </p:txBody>
      </p:sp>
    </p:spTree>
    <p:extLst>
      <p:ext uri="{BB962C8B-B14F-4D97-AF65-F5344CB8AC3E}">
        <p14:creationId xmlns:p14="http://schemas.microsoft.com/office/powerpoint/2010/main" val="419992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942975"/>
            <a:ext cx="9235440" cy="5748505"/>
          </a:xfrm>
          <a:prstGeom prst="rect">
            <a:avLst/>
          </a:prstGeom>
        </p:spPr>
      </p:pic>
      <p:sp>
        <p:nvSpPr>
          <p:cNvPr id="3" name="TextBox 2"/>
          <p:cNvSpPr txBox="1"/>
          <p:nvPr/>
        </p:nvSpPr>
        <p:spPr>
          <a:xfrm>
            <a:off x="2528888" y="242888"/>
            <a:ext cx="8954452" cy="461665"/>
          </a:xfrm>
          <a:prstGeom prst="rect">
            <a:avLst/>
          </a:prstGeom>
          <a:noFill/>
        </p:spPr>
        <p:txBody>
          <a:bodyPr wrap="square" rtlCol="0">
            <a:spAutoFit/>
          </a:bodyPr>
          <a:lstStyle/>
          <a:p>
            <a:r>
              <a:rPr lang="en-US" sz="2400" dirty="0" smtClean="0"/>
              <a:t>Resolution: 72 pixels; Width: 960 pixels; Height: 767 pixels</a:t>
            </a:r>
            <a:endParaRPr lang="en-US" sz="2400" dirty="0"/>
          </a:p>
        </p:txBody>
      </p:sp>
    </p:spTree>
    <p:extLst>
      <p:ext uri="{BB962C8B-B14F-4D97-AF65-F5344CB8AC3E}">
        <p14:creationId xmlns:p14="http://schemas.microsoft.com/office/powerpoint/2010/main" val="1087042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13" y="1298968"/>
            <a:ext cx="10058400" cy="5309009"/>
          </a:xfrm>
          <a:prstGeom prst="rect">
            <a:avLst/>
          </a:prstGeom>
          <a:effectLst>
            <a:glow rad="228600">
              <a:schemeClr val="accent1">
                <a:satMod val="175000"/>
                <a:alpha val="40000"/>
              </a:schemeClr>
            </a:glow>
            <a:outerShdw blurRad="50800" dist="38100" dir="8100000" algn="tr" rotWithShape="0">
              <a:schemeClr val="accent1">
                <a:lumMod val="40000"/>
                <a:lumOff val="60000"/>
                <a:alpha val="40000"/>
              </a:schemeClr>
            </a:outerShdw>
          </a:effectLst>
        </p:spPr>
      </p:pic>
      <p:sp>
        <p:nvSpPr>
          <p:cNvPr id="3" name="TextBox 2"/>
          <p:cNvSpPr txBox="1"/>
          <p:nvPr/>
        </p:nvSpPr>
        <p:spPr>
          <a:xfrm>
            <a:off x="1850232" y="242888"/>
            <a:ext cx="9758362" cy="830997"/>
          </a:xfrm>
          <a:prstGeom prst="rect">
            <a:avLst/>
          </a:prstGeom>
          <a:noFill/>
        </p:spPr>
        <p:txBody>
          <a:bodyPr wrap="square" rtlCol="0">
            <a:spAutoFit/>
          </a:bodyPr>
          <a:lstStyle/>
          <a:p>
            <a:r>
              <a:rPr lang="en-US" sz="2400" dirty="0" smtClean="0"/>
              <a:t>Open the photograph in your browser to see how it will look in its new size.</a:t>
            </a:r>
          </a:p>
          <a:p>
            <a:pPr algn="ctr"/>
            <a:r>
              <a:rPr lang="en-US" sz="2400" b="1" smtClean="0"/>
              <a:t>157 KB from 573 KB</a:t>
            </a:r>
            <a:endParaRPr lang="en-US" sz="2400" b="1" dirty="0"/>
          </a:p>
        </p:txBody>
      </p:sp>
    </p:spTree>
    <p:extLst>
      <p:ext uri="{BB962C8B-B14F-4D97-AF65-F5344CB8AC3E}">
        <p14:creationId xmlns:p14="http://schemas.microsoft.com/office/powerpoint/2010/main" val="3643949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alpha val="4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2898" y="342900"/>
            <a:ext cx="10018713" cy="1752599"/>
          </a:xfrm>
        </p:spPr>
        <p:txBody>
          <a:bodyPr/>
          <a:lstStyle/>
          <a:p>
            <a:r>
              <a:rPr lang="en-US" dirty="0" smtClean="0"/>
              <a:t>Various Photo Editors</a:t>
            </a:r>
            <a:endParaRPr lang="en-US" dirty="0"/>
          </a:p>
        </p:txBody>
      </p:sp>
      <p:sp>
        <p:nvSpPr>
          <p:cNvPr id="3" name="Content Placeholder 2"/>
          <p:cNvSpPr>
            <a:spLocks noGrp="1"/>
          </p:cNvSpPr>
          <p:nvPr>
            <p:ph idx="1"/>
          </p:nvPr>
        </p:nvSpPr>
        <p:spPr>
          <a:xfrm>
            <a:off x="2000250" y="2209799"/>
            <a:ext cx="10002836" cy="3662364"/>
          </a:xfrm>
        </p:spPr>
        <p:txBody>
          <a:bodyPr>
            <a:noAutofit/>
          </a:bodyPr>
          <a:lstStyle/>
          <a:p>
            <a:r>
              <a:rPr lang="en-US" sz="3200" dirty="0" smtClean="0"/>
              <a:t>Adobe Photo Shop – $ - $$$$$</a:t>
            </a:r>
          </a:p>
          <a:p>
            <a:r>
              <a:rPr lang="en-US" sz="3200" dirty="0" err="1" smtClean="0"/>
              <a:t>Irfanview</a:t>
            </a:r>
            <a:r>
              <a:rPr lang="en-US" sz="3200" dirty="0"/>
              <a:t> – FREE! </a:t>
            </a:r>
            <a:endParaRPr lang="en-US" sz="3200" dirty="0" smtClean="0"/>
          </a:p>
          <a:p>
            <a:pPr lvl="1"/>
            <a:r>
              <a:rPr lang="en-US" sz="2400" dirty="0" smtClean="0">
                <a:solidFill>
                  <a:srgbClr val="0070C0"/>
                </a:solidFill>
                <a:hlinkClick r:id="rId2"/>
              </a:rPr>
              <a:t>http</a:t>
            </a:r>
            <a:r>
              <a:rPr lang="en-US" sz="2400" dirty="0">
                <a:solidFill>
                  <a:srgbClr val="0070C0"/>
                </a:solidFill>
                <a:hlinkClick r:id="rId2"/>
              </a:rPr>
              <a:t>://www.irfanview.com</a:t>
            </a:r>
            <a:r>
              <a:rPr lang="en-US" sz="2400" dirty="0" smtClean="0">
                <a:solidFill>
                  <a:srgbClr val="0070C0"/>
                </a:solidFill>
                <a:hlinkClick r:id="rId2"/>
              </a:rPr>
              <a:t>/</a:t>
            </a:r>
            <a:endParaRPr lang="en-US" sz="2400" dirty="0" smtClean="0">
              <a:solidFill>
                <a:srgbClr val="0070C0"/>
              </a:solidFill>
            </a:endParaRPr>
          </a:p>
          <a:p>
            <a:r>
              <a:rPr lang="en-US" sz="3200" dirty="0" smtClean="0"/>
              <a:t>Expression Web has Paint – </a:t>
            </a:r>
            <a:r>
              <a:rPr lang="en-US" sz="3200" dirty="0"/>
              <a:t>Free </a:t>
            </a:r>
            <a:endParaRPr lang="en-US" sz="3200" dirty="0" smtClean="0"/>
          </a:p>
          <a:p>
            <a:pPr lvl="1"/>
            <a:r>
              <a:rPr lang="en-US" sz="2400" dirty="0" smtClean="0"/>
              <a:t>https</a:t>
            </a:r>
            <a:r>
              <a:rPr lang="en-US" sz="2400" dirty="0"/>
              <a:t>://www.microsoft.com/en-us/download/details.aspx?id=36179</a:t>
            </a:r>
          </a:p>
        </p:txBody>
      </p:sp>
    </p:spTree>
    <p:extLst>
      <p:ext uri="{BB962C8B-B14F-4D97-AF65-F5344CB8AC3E}">
        <p14:creationId xmlns:p14="http://schemas.microsoft.com/office/powerpoint/2010/main" val="3790489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753" y="2251980"/>
            <a:ext cx="7315200" cy="4356310"/>
          </a:xfrm>
          <a:prstGeom prst="rect">
            <a:avLst/>
          </a:prstGeom>
        </p:spPr>
      </p:pic>
      <p:sp>
        <p:nvSpPr>
          <p:cNvPr id="3" name="TextBox 2"/>
          <p:cNvSpPr txBox="1"/>
          <p:nvPr/>
        </p:nvSpPr>
        <p:spPr>
          <a:xfrm>
            <a:off x="2869808" y="436098"/>
            <a:ext cx="8539089" cy="1815882"/>
          </a:xfrm>
          <a:prstGeom prst="rect">
            <a:avLst/>
          </a:prstGeom>
          <a:noFill/>
        </p:spPr>
        <p:txBody>
          <a:bodyPr wrap="square" rtlCol="0">
            <a:spAutoFit/>
          </a:bodyPr>
          <a:lstStyle/>
          <a:p>
            <a:r>
              <a:rPr lang="en-US" sz="2800" dirty="0" smtClean="0"/>
              <a:t>Reducing the size of PDFs – this program is not always going to get the pdf down to the size that’s preferable. You may need to do a pdf-to-text to reduce the size sufficiently. </a:t>
            </a:r>
            <a:r>
              <a:rPr lang="en-US" sz="2800" dirty="0" smtClean="0">
                <a:hlinkClick r:id="rId3"/>
              </a:rPr>
              <a:t>https://smallpdf.com/compress-pdf</a:t>
            </a:r>
            <a:r>
              <a:rPr lang="en-US" sz="2800" dirty="0" smtClean="0"/>
              <a:t> </a:t>
            </a:r>
            <a:endParaRPr lang="en-US" sz="2800" dirty="0"/>
          </a:p>
        </p:txBody>
      </p:sp>
    </p:spTree>
    <p:extLst>
      <p:ext uri="{BB962C8B-B14F-4D97-AF65-F5344CB8AC3E}">
        <p14:creationId xmlns:p14="http://schemas.microsoft.com/office/powerpoint/2010/main" val="4280440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28700"/>
          </a:xfrm>
        </p:spPr>
        <p:txBody>
          <a:bodyPr/>
          <a:lstStyle/>
          <a:p>
            <a:r>
              <a:rPr lang="en-US" dirty="0" smtClean="0"/>
              <a:t>Open PDF in MS Word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1" y="2447912"/>
            <a:ext cx="10620947" cy="2274189"/>
          </a:xfrm>
          <a:prstGeom prst="rect">
            <a:avLst/>
          </a:prstGeom>
        </p:spPr>
      </p:pic>
      <p:sp>
        <p:nvSpPr>
          <p:cNvPr id="4" name="TextBox 3"/>
          <p:cNvSpPr txBox="1"/>
          <p:nvPr/>
        </p:nvSpPr>
        <p:spPr>
          <a:xfrm>
            <a:off x="5673215" y="5101569"/>
            <a:ext cx="2243137" cy="707886"/>
          </a:xfrm>
          <a:prstGeom prst="rect">
            <a:avLst/>
          </a:prstGeom>
          <a:noFill/>
        </p:spPr>
        <p:txBody>
          <a:bodyPr wrap="square" rtlCol="0">
            <a:spAutoFit/>
          </a:bodyPr>
          <a:lstStyle/>
          <a:p>
            <a:r>
              <a:rPr lang="en-US" sz="4000" dirty="0" smtClean="0"/>
              <a:t>Click OK</a:t>
            </a:r>
            <a:endParaRPr lang="en-US" sz="4000" dirty="0"/>
          </a:p>
        </p:txBody>
      </p:sp>
    </p:spTree>
    <p:extLst>
      <p:ext uri="{BB962C8B-B14F-4D97-AF65-F5344CB8AC3E}">
        <p14:creationId xmlns:p14="http://schemas.microsoft.com/office/powerpoint/2010/main" val="106656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75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949" y="1143715"/>
            <a:ext cx="10058400" cy="5364480"/>
          </a:xfrm>
          <a:prstGeom prst="rect">
            <a:avLst/>
          </a:prstGeom>
        </p:spPr>
      </p:pic>
      <p:sp>
        <p:nvSpPr>
          <p:cNvPr id="4" name="TextBox 3"/>
          <p:cNvSpPr txBox="1"/>
          <p:nvPr/>
        </p:nvSpPr>
        <p:spPr>
          <a:xfrm>
            <a:off x="4262906" y="435829"/>
            <a:ext cx="4520485" cy="707886"/>
          </a:xfrm>
          <a:prstGeom prst="rect">
            <a:avLst/>
          </a:prstGeom>
          <a:noFill/>
        </p:spPr>
        <p:txBody>
          <a:bodyPr wrap="square" rtlCol="0">
            <a:spAutoFit/>
          </a:bodyPr>
          <a:lstStyle/>
          <a:p>
            <a:r>
              <a:rPr lang="en-US" sz="4000" dirty="0" smtClean="0"/>
              <a:t>PDF opened in Word</a:t>
            </a:r>
            <a:endParaRPr lang="en-US" sz="4000" dirty="0"/>
          </a:p>
        </p:txBody>
      </p:sp>
    </p:spTree>
    <p:extLst>
      <p:ext uri="{BB962C8B-B14F-4D97-AF65-F5344CB8AC3E}">
        <p14:creationId xmlns:p14="http://schemas.microsoft.com/office/powerpoint/2010/main" val="1926889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40000">
              <a:schemeClr val="accent1">
                <a:lumMod val="97000"/>
                <a:lumOff val="3000"/>
              </a:schemeClr>
            </a:gs>
            <a:gs pos="75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433" y="1490273"/>
            <a:ext cx="9354312" cy="4999482"/>
          </a:xfrm>
          <a:prstGeom prst="rect">
            <a:avLst/>
          </a:prstGeom>
        </p:spPr>
      </p:pic>
      <p:sp>
        <p:nvSpPr>
          <p:cNvPr id="3" name="TextBox 2"/>
          <p:cNvSpPr txBox="1"/>
          <p:nvPr/>
        </p:nvSpPr>
        <p:spPr>
          <a:xfrm>
            <a:off x="1523180" y="166834"/>
            <a:ext cx="10682514" cy="1323439"/>
          </a:xfrm>
          <a:prstGeom prst="rect">
            <a:avLst/>
          </a:prstGeom>
          <a:noFill/>
        </p:spPr>
        <p:txBody>
          <a:bodyPr wrap="square" rtlCol="0">
            <a:spAutoFit/>
          </a:bodyPr>
          <a:lstStyle/>
          <a:p>
            <a:r>
              <a:rPr lang="en-US" sz="2000" dirty="0" smtClean="0"/>
              <a:t>I saved the photos to a folder. Copied and pasted the text into my web editor. Removed any images - photos &amp; lines that were inserted between columns. Cleaned the coding using </a:t>
            </a:r>
            <a:r>
              <a:rPr lang="en-US" sz="2000" dirty="0" err="1" smtClean="0"/>
              <a:t>Seabreeze</a:t>
            </a:r>
            <a:r>
              <a:rPr lang="en-US" sz="2000" dirty="0" smtClean="0"/>
              <a:t> online HTML stripper. Utilizing the original still open in Word, replaced photos and corrected formatting. Result – original 683.76 Kb reduced to 31.32 Kb + 172.14 (images) = saving 480.3 Kb of space.</a:t>
            </a:r>
            <a:endParaRPr lang="en-US" sz="2000" dirty="0"/>
          </a:p>
        </p:txBody>
      </p:sp>
    </p:spTree>
    <p:extLst>
      <p:ext uri="{BB962C8B-B14F-4D97-AF65-F5344CB8AC3E}">
        <p14:creationId xmlns:p14="http://schemas.microsoft.com/office/powerpoint/2010/main" val="826529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214312"/>
            <a:ext cx="10018713" cy="1752599"/>
          </a:xfrm>
        </p:spPr>
        <p:txBody>
          <a:bodyPr/>
          <a:lstStyle/>
          <a:p>
            <a:r>
              <a:rPr lang="en-US" dirty="0" smtClean="0"/>
              <a:t>Prevent Bad Coding</a:t>
            </a:r>
            <a:endParaRPr lang="en-US" dirty="0"/>
          </a:p>
        </p:txBody>
      </p:sp>
      <p:sp>
        <p:nvSpPr>
          <p:cNvPr id="3" name="Content Placeholder 2"/>
          <p:cNvSpPr>
            <a:spLocks noGrp="1"/>
          </p:cNvSpPr>
          <p:nvPr>
            <p:ph idx="1"/>
          </p:nvPr>
        </p:nvSpPr>
        <p:spPr>
          <a:xfrm>
            <a:off x="1285078" y="1481071"/>
            <a:ext cx="10417178" cy="4842658"/>
          </a:xfrm>
        </p:spPr>
        <p:txBody>
          <a:bodyPr>
            <a:normAutofit lnSpcReduction="10000"/>
          </a:bodyPr>
          <a:lstStyle/>
          <a:p>
            <a:r>
              <a:rPr lang="en-US" sz="2800" dirty="0" smtClean="0"/>
              <a:t>Copying directly from MS Word and/or MS Excel into the web page will dump garbage into the coding. To help prevent that from happening, try these tips.</a:t>
            </a:r>
          </a:p>
          <a:p>
            <a:pPr lvl="1"/>
            <a:r>
              <a:rPr lang="en-US" sz="2800" dirty="0" smtClean="0"/>
              <a:t>Transcribe into the web editor or Notepad instead of MS Word. </a:t>
            </a:r>
          </a:p>
          <a:p>
            <a:pPr lvl="1"/>
            <a:r>
              <a:rPr lang="en-US" sz="2800" dirty="0" smtClean="0"/>
              <a:t>Use Notepad to strip formatting from MS Word</a:t>
            </a:r>
          </a:p>
          <a:p>
            <a:pPr lvl="1"/>
            <a:r>
              <a:rPr lang="en-US" sz="2800" dirty="0" smtClean="0"/>
              <a:t>Using online tools – these are the ones I use – you may know of others you prefer</a:t>
            </a:r>
          </a:p>
          <a:p>
            <a:pPr lvl="2"/>
            <a:r>
              <a:rPr lang="en-US" sz="2400" dirty="0"/>
              <a:t>Convert Word Doc to HTML </a:t>
            </a:r>
            <a:r>
              <a:rPr lang="en-US" sz="2400" dirty="0">
                <a:hlinkClick r:id="rId2"/>
              </a:rPr>
              <a:t>http://</a:t>
            </a:r>
            <a:r>
              <a:rPr lang="en-US" sz="2400" dirty="0" smtClean="0">
                <a:hlinkClick r:id="rId2"/>
              </a:rPr>
              <a:t>www.textfixer.com/html/convert-word-to-html.php</a:t>
            </a:r>
            <a:endParaRPr lang="en-US" sz="2400" dirty="0" smtClean="0"/>
          </a:p>
          <a:p>
            <a:pPr lvl="2"/>
            <a:r>
              <a:rPr lang="en-US" sz="2400" dirty="0" smtClean="0"/>
              <a:t>Spreadsheet to HTML – </a:t>
            </a:r>
            <a:r>
              <a:rPr lang="en-US" sz="2400" dirty="0" err="1" smtClean="0"/>
              <a:t>Tableizer</a:t>
            </a:r>
            <a:r>
              <a:rPr lang="en-US" sz="2400" dirty="0" smtClean="0"/>
              <a:t> </a:t>
            </a:r>
            <a:r>
              <a:rPr lang="en-US" sz="2400" dirty="0">
                <a:hlinkClick r:id="rId3"/>
              </a:rPr>
              <a:t>http://tableizer.journalistopia.com</a:t>
            </a:r>
            <a:r>
              <a:rPr lang="en-US" sz="2400" dirty="0" smtClean="0">
                <a:hlinkClick r:id="rId3"/>
              </a:rPr>
              <a:t>/</a:t>
            </a:r>
            <a:r>
              <a:rPr lang="en-US" sz="2400" dirty="0" smtClean="0"/>
              <a:t> </a:t>
            </a:r>
          </a:p>
        </p:txBody>
      </p:sp>
    </p:spTree>
    <p:extLst>
      <p:ext uri="{BB962C8B-B14F-4D97-AF65-F5344CB8AC3E}">
        <p14:creationId xmlns:p14="http://schemas.microsoft.com/office/powerpoint/2010/main" val="3742546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48000">
              <a:schemeClr val="accent1">
                <a:lumMod val="97000"/>
                <a:lumOff val="3000"/>
              </a:schemeClr>
            </a:gs>
            <a:gs pos="89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52" y="1275009"/>
            <a:ext cx="5161145" cy="4824847"/>
          </a:xfrm>
          <a:prstGeom prst="rect">
            <a:avLst/>
          </a:prstGeom>
          <a:effectLst>
            <a:glow rad="228600">
              <a:schemeClr val="accent1">
                <a:satMod val="175000"/>
                <a:alpha val="40000"/>
              </a:schemeClr>
            </a:glo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497" y="1764405"/>
            <a:ext cx="5313534" cy="3846053"/>
          </a:xfrm>
          <a:prstGeom prst="rect">
            <a:avLst/>
          </a:prstGeom>
          <a:effectLst>
            <a:glow rad="228600">
              <a:schemeClr val="accent1">
                <a:satMod val="175000"/>
                <a:alpha val="40000"/>
              </a:schemeClr>
            </a:glow>
          </a:effectLst>
        </p:spPr>
      </p:pic>
      <p:sp>
        <p:nvSpPr>
          <p:cNvPr id="4" name="TextBox 3"/>
          <p:cNvSpPr txBox="1"/>
          <p:nvPr/>
        </p:nvSpPr>
        <p:spPr>
          <a:xfrm>
            <a:off x="5061396" y="476519"/>
            <a:ext cx="3168203" cy="523220"/>
          </a:xfrm>
          <a:prstGeom prst="rect">
            <a:avLst/>
          </a:prstGeom>
          <a:noFill/>
        </p:spPr>
        <p:txBody>
          <a:bodyPr wrap="square" rtlCol="0">
            <a:spAutoFit/>
          </a:bodyPr>
          <a:lstStyle/>
          <a:p>
            <a:r>
              <a:rPr lang="en-US" sz="2800" dirty="0" smtClean="0"/>
              <a:t>Word Doc to HTML</a:t>
            </a:r>
            <a:endParaRPr lang="en-US" sz="2800" dirty="0"/>
          </a:p>
        </p:txBody>
      </p:sp>
    </p:spTree>
    <p:extLst>
      <p:ext uri="{BB962C8B-B14F-4D97-AF65-F5344CB8AC3E}">
        <p14:creationId xmlns:p14="http://schemas.microsoft.com/office/powerpoint/2010/main" val="187927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053" y="1474286"/>
            <a:ext cx="10365208" cy="3839487"/>
          </a:xfrm>
          <a:prstGeom prst="rect">
            <a:avLst/>
          </a:prstGeom>
          <a:solidFill>
            <a:schemeClr val="tx2">
              <a:lumMod val="20000"/>
              <a:lumOff val="80000"/>
            </a:schemeClr>
          </a:solidFill>
          <a:effectLst>
            <a:glow rad="177800">
              <a:schemeClr val="tx2">
                <a:lumMod val="75000"/>
                <a:alpha val="58000"/>
              </a:schemeClr>
            </a:glow>
          </a:effectLst>
        </p:spPr>
      </p:pic>
      <p:sp>
        <p:nvSpPr>
          <p:cNvPr id="8" name="TextBox 7"/>
          <p:cNvSpPr txBox="1"/>
          <p:nvPr/>
        </p:nvSpPr>
        <p:spPr>
          <a:xfrm>
            <a:off x="2587451" y="365760"/>
            <a:ext cx="8398412" cy="584775"/>
          </a:xfrm>
          <a:prstGeom prst="rect">
            <a:avLst/>
          </a:prstGeom>
          <a:noFill/>
        </p:spPr>
        <p:txBody>
          <a:bodyPr wrap="square" rtlCol="0">
            <a:spAutoFit/>
          </a:bodyPr>
          <a:lstStyle/>
          <a:p>
            <a:r>
              <a:rPr lang="en-US" sz="3200" dirty="0" smtClean="0"/>
              <a:t>Top – clean coding – nothing but the paragraph</a:t>
            </a:r>
            <a:endParaRPr lang="en-US" sz="3200" dirty="0"/>
          </a:p>
        </p:txBody>
      </p:sp>
      <p:sp>
        <p:nvSpPr>
          <p:cNvPr id="9" name="TextBox 8"/>
          <p:cNvSpPr txBox="1"/>
          <p:nvPr/>
        </p:nvSpPr>
        <p:spPr>
          <a:xfrm>
            <a:off x="3769137" y="5837524"/>
            <a:ext cx="6035040" cy="584775"/>
          </a:xfrm>
          <a:prstGeom prst="rect">
            <a:avLst/>
          </a:prstGeom>
          <a:noFill/>
        </p:spPr>
        <p:txBody>
          <a:bodyPr wrap="square" rtlCol="0">
            <a:spAutoFit/>
          </a:bodyPr>
          <a:lstStyle/>
          <a:p>
            <a:r>
              <a:rPr lang="en-US" sz="3200" dirty="0" smtClean="0"/>
              <a:t>Bottom – notice the Space eaters!</a:t>
            </a:r>
            <a:endParaRPr lang="en-US" sz="3200" dirty="0"/>
          </a:p>
        </p:txBody>
      </p:sp>
    </p:spTree>
    <p:extLst>
      <p:ext uri="{BB962C8B-B14F-4D97-AF65-F5344CB8AC3E}">
        <p14:creationId xmlns:p14="http://schemas.microsoft.com/office/powerpoint/2010/main" val="213576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9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2785" y="207499"/>
            <a:ext cx="10018713" cy="847578"/>
          </a:xfrm>
        </p:spPr>
        <p:txBody>
          <a:bodyPr/>
          <a:lstStyle/>
          <a:p>
            <a:r>
              <a:rPr lang="en-US" dirty="0" smtClean="0"/>
              <a:t>Loose files not in folders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3889" y="1266092"/>
            <a:ext cx="7880634" cy="5394960"/>
          </a:xfrm>
        </p:spPr>
      </p:pic>
    </p:spTree>
    <p:extLst>
      <p:ext uri="{BB962C8B-B14F-4D97-AF65-F5344CB8AC3E}">
        <p14:creationId xmlns:p14="http://schemas.microsoft.com/office/powerpoint/2010/main" val="89037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8717" y="263770"/>
            <a:ext cx="10018713" cy="861646"/>
          </a:xfrm>
        </p:spPr>
        <p:txBody>
          <a:bodyPr/>
          <a:lstStyle/>
          <a:p>
            <a:r>
              <a:rPr lang="en-US" dirty="0" err="1" smtClean="0"/>
              <a:t>Tableizer</a:t>
            </a:r>
            <a:r>
              <a:rPr lang="en-US" dirty="0"/>
              <a:t> </a:t>
            </a:r>
            <a:r>
              <a:rPr lang="en-US" dirty="0" smtClean="0"/>
              <a:t>– copy from Excel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740" y="1125416"/>
            <a:ext cx="7497128" cy="5545931"/>
          </a:xfrm>
          <a:prstGeom prst="rect">
            <a:avLst/>
          </a:prstGeom>
        </p:spPr>
      </p:pic>
    </p:spTree>
    <p:extLst>
      <p:ext uri="{BB962C8B-B14F-4D97-AF65-F5344CB8AC3E}">
        <p14:creationId xmlns:p14="http://schemas.microsoft.com/office/powerpoint/2010/main" val="396810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8717" y="263770"/>
            <a:ext cx="10018713" cy="861646"/>
          </a:xfrm>
        </p:spPr>
        <p:txBody>
          <a:bodyPr/>
          <a:lstStyle/>
          <a:p>
            <a:r>
              <a:rPr lang="en-US" dirty="0" err="1" smtClean="0"/>
              <a:t>Tableizer</a:t>
            </a:r>
            <a:r>
              <a:rPr lang="en-US" dirty="0"/>
              <a:t> </a:t>
            </a:r>
            <a:r>
              <a:rPr lang="en-US" dirty="0" smtClean="0"/>
              <a:t>– finished example and HTML code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915" y="1125416"/>
            <a:ext cx="6431280" cy="5570220"/>
          </a:xfrm>
          <a:prstGeom prst="rect">
            <a:avLst/>
          </a:prstGeom>
        </p:spPr>
      </p:pic>
    </p:spTree>
    <p:extLst>
      <p:ext uri="{BB962C8B-B14F-4D97-AF65-F5344CB8AC3E}">
        <p14:creationId xmlns:p14="http://schemas.microsoft.com/office/powerpoint/2010/main" val="3870248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91308"/>
          </a:xfrm>
        </p:spPr>
        <p:txBody>
          <a:bodyPr/>
          <a:lstStyle/>
          <a:p>
            <a:r>
              <a:rPr lang="en-US" dirty="0" smtClean="0"/>
              <a:t>Code from </a:t>
            </a:r>
            <a:r>
              <a:rPr lang="en-US" dirty="0" err="1" smtClean="0"/>
              <a:t>Tableizer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109" y="1998198"/>
            <a:ext cx="9987915" cy="3995166"/>
          </a:xfrm>
          <a:prstGeom prst="rect">
            <a:avLst/>
          </a:prstGeom>
        </p:spPr>
      </p:pic>
    </p:spTree>
    <p:extLst>
      <p:ext uri="{BB962C8B-B14F-4D97-AF65-F5344CB8AC3E}">
        <p14:creationId xmlns:p14="http://schemas.microsoft.com/office/powerpoint/2010/main" val="656327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09" y="207499"/>
            <a:ext cx="10018713" cy="1157068"/>
          </a:xfrm>
        </p:spPr>
        <p:txBody>
          <a:bodyPr/>
          <a:lstStyle/>
          <a:p>
            <a:r>
              <a:rPr lang="en-US" dirty="0" smtClean="0"/>
              <a:t>Code from copying directly from Excel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635" y="1364567"/>
            <a:ext cx="7330059" cy="5310759"/>
          </a:xfrm>
          <a:prstGeom prst="rect">
            <a:avLst/>
          </a:prstGeom>
        </p:spPr>
      </p:pic>
    </p:spTree>
    <p:extLst>
      <p:ext uri="{BB962C8B-B14F-4D97-AF65-F5344CB8AC3E}">
        <p14:creationId xmlns:p14="http://schemas.microsoft.com/office/powerpoint/2010/main" val="197727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2785" y="320041"/>
            <a:ext cx="10018713" cy="1030458"/>
          </a:xfrm>
        </p:spPr>
        <p:txBody>
          <a:bodyPr/>
          <a:lstStyle/>
          <a:p>
            <a:r>
              <a:rPr lang="en-US" dirty="0" smtClean="0"/>
              <a:t>Finished product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017" y="1350499"/>
            <a:ext cx="6550247" cy="5377529"/>
          </a:xfrm>
          <a:prstGeom prst="rect">
            <a:avLst/>
          </a:prstGeom>
        </p:spPr>
      </p:pic>
    </p:spTree>
    <p:extLst>
      <p:ext uri="{BB962C8B-B14F-4D97-AF65-F5344CB8AC3E}">
        <p14:creationId xmlns:p14="http://schemas.microsoft.com/office/powerpoint/2010/main" val="3120314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1000">
              <a:schemeClr val="accent3"/>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2125" y="152614"/>
            <a:ext cx="4555881" cy="517087"/>
          </a:xfrm>
        </p:spPr>
        <p:txBody>
          <a:bodyPr>
            <a:normAutofit fontScale="90000"/>
          </a:bodyPr>
          <a:lstStyle/>
          <a:p>
            <a:r>
              <a:rPr lang="en-US" dirty="0" smtClean="0"/>
              <a:t>Link Checker - Xenu</a:t>
            </a:r>
            <a:endParaRPr lang="en-US" dirty="0"/>
          </a:p>
        </p:txBody>
      </p:sp>
      <p:sp>
        <p:nvSpPr>
          <p:cNvPr id="3" name="Content Placeholder 2"/>
          <p:cNvSpPr>
            <a:spLocks noGrp="1"/>
          </p:cNvSpPr>
          <p:nvPr>
            <p:ph idx="1"/>
          </p:nvPr>
        </p:nvSpPr>
        <p:spPr>
          <a:xfrm>
            <a:off x="1612855" y="669701"/>
            <a:ext cx="9674420" cy="4722041"/>
          </a:xfrm>
        </p:spPr>
        <p:txBody>
          <a:bodyPr>
            <a:noAutofit/>
          </a:bodyPr>
          <a:lstStyle/>
          <a:p>
            <a:r>
              <a:rPr lang="en-US" sz="2800" dirty="0" smtClean="0"/>
              <a:t>Finished with the cleaning up you’re going to do? Now it’s time to make sure everything works. Run Xenu or your favorite link checker. Repair all broken links and missing images – photos and graphics. It’s always good to go page by page to make sure you don’t have any misspellings, typos, etc.</a:t>
            </a:r>
          </a:p>
          <a:p>
            <a:r>
              <a:rPr lang="en-US" sz="2800" dirty="0" smtClean="0"/>
              <a:t>Note: If you have Redirects – check to see if they are permanently changed. If so, they need cleaned up or they will eventually be broken links.</a:t>
            </a:r>
          </a:p>
          <a:p>
            <a:r>
              <a:rPr lang="en-US" sz="2800" dirty="0" smtClean="0"/>
              <a:t>Now </a:t>
            </a:r>
            <a:r>
              <a:rPr lang="en-US" sz="2800" dirty="0" smtClean="0"/>
              <a:t>invite the membership over to admire all of your hard work!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662" y="5025985"/>
            <a:ext cx="1581272" cy="1765688"/>
          </a:xfrm>
          <a:prstGeom prst="rect">
            <a:avLst/>
          </a:prstGeom>
        </p:spPr>
      </p:pic>
    </p:spTree>
    <p:extLst>
      <p:ext uri="{BB962C8B-B14F-4D97-AF65-F5344CB8AC3E}">
        <p14:creationId xmlns:p14="http://schemas.microsoft.com/office/powerpoint/2010/main" val="367442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6000">
              <a:srgbClr val="B6C9BC"/>
            </a:gs>
            <a:gs pos="79000">
              <a:schemeClr val="bg2">
                <a:lumMod val="75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99" y="1235389"/>
            <a:ext cx="10555891" cy="4649438"/>
          </a:xfrm>
          <a:prstGeom prst="rect">
            <a:avLst/>
          </a:prstGeom>
        </p:spPr>
      </p:pic>
      <p:sp>
        <p:nvSpPr>
          <p:cNvPr id="4" name="TextBox 3"/>
          <p:cNvSpPr txBox="1"/>
          <p:nvPr/>
        </p:nvSpPr>
        <p:spPr>
          <a:xfrm>
            <a:off x="4299692" y="437882"/>
            <a:ext cx="4752304" cy="523220"/>
          </a:xfrm>
          <a:prstGeom prst="rect">
            <a:avLst/>
          </a:prstGeom>
          <a:noFill/>
        </p:spPr>
        <p:txBody>
          <a:bodyPr wrap="square" rtlCol="0">
            <a:spAutoFit/>
          </a:bodyPr>
          <a:lstStyle/>
          <a:p>
            <a:r>
              <a:rPr lang="en-US" sz="2800" dirty="0" smtClean="0"/>
              <a:t>Loose Files placed into Folders</a:t>
            </a:r>
            <a:endParaRPr lang="en-US" sz="2800" dirty="0"/>
          </a:p>
        </p:txBody>
      </p:sp>
    </p:spTree>
    <p:extLst>
      <p:ext uri="{BB962C8B-B14F-4D97-AF65-F5344CB8AC3E}">
        <p14:creationId xmlns:p14="http://schemas.microsoft.com/office/powerpoint/2010/main" val="1401227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5000">
              <a:schemeClr val="tx2">
                <a:lumMod val="60000"/>
                <a:lumOff val="40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8055" y="327617"/>
            <a:ext cx="8716801" cy="868138"/>
          </a:xfrm>
        </p:spPr>
        <p:txBody>
          <a:bodyPr>
            <a:normAutofit/>
          </a:bodyPr>
          <a:lstStyle/>
          <a:p>
            <a:pPr algn="l"/>
            <a:r>
              <a:rPr lang="en-US" sz="2400" b="1" dirty="0" smtClean="0"/>
              <a:t>How the server side of FTP  will look without loose files. The index (home page) and the What’s New are not in folders.</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430" y="1195755"/>
            <a:ext cx="4972050" cy="5600700"/>
          </a:xfrm>
          <a:prstGeom prst="rect">
            <a:avLst/>
          </a:prstGeom>
        </p:spPr>
      </p:pic>
    </p:spTree>
    <p:extLst>
      <p:ext uri="{BB962C8B-B14F-4D97-AF65-F5344CB8AC3E}">
        <p14:creationId xmlns:p14="http://schemas.microsoft.com/office/powerpoint/2010/main" val="1340549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8715" y="179364"/>
            <a:ext cx="10018713" cy="720968"/>
          </a:xfrm>
        </p:spPr>
        <p:txBody>
          <a:bodyPr/>
          <a:lstStyle/>
          <a:p>
            <a:r>
              <a:rPr lang="en-US" dirty="0" smtClean="0"/>
              <a:t>Deleting Duplicates</a:t>
            </a:r>
            <a:endParaRPr lang="en-US" dirty="0"/>
          </a:p>
        </p:txBody>
      </p:sp>
      <p:sp>
        <p:nvSpPr>
          <p:cNvPr id="3" name="Content Placeholder 2"/>
          <p:cNvSpPr>
            <a:spLocks noGrp="1"/>
          </p:cNvSpPr>
          <p:nvPr>
            <p:ph idx="1"/>
          </p:nvPr>
        </p:nvSpPr>
        <p:spPr>
          <a:xfrm>
            <a:off x="1879743" y="900332"/>
            <a:ext cx="10018713" cy="5957668"/>
          </a:xfrm>
        </p:spPr>
        <p:txBody>
          <a:bodyPr>
            <a:normAutofit/>
          </a:bodyPr>
          <a:lstStyle/>
          <a:p>
            <a:r>
              <a:rPr lang="en-US" dirty="0" smtClean="0"/>
              <a:t>Files/Pages</a:t>
            </a:r>
          </a:p>
          <a:p>
            <a:pPr lvl="1"/>
            <a:r>
              <a:rPr lang="en-US" sz="2400" dirty="0" smtClean="0"/>
              <a:t>Same file/page used in more than one location?</a:t>
            </a:r>
          </a:p>
          <a:p>
            <a:pPr lvl="1"/>
            <a:r>
              <a:rPr lang="en-US" sz="2400" dirty="0" smtClean="0"/>
              <a:t>Has it been stored in more than one folder?</a:t>
            </a:r>
          </a:p>
          <a:p>
            <a:pPr marL="457200" lvl="1" indent="0">
              <a:buNone/>
            </a:pPr>
            <a:r>
              <a:rPr lang="en-US" sz="2400" b="1" i="1" dirty="0" smtClean="0"/>
              <a:t>Choose one folder for the page and link all locations to the same page.</a:t>
            </a:r>
          </a:p>
          <a:p>
            <a:pPr marL="457200" lvl="1" indent="0">
              <a:buNone/>
            </a:pPr>
            <a:r>
              <a:rPr lang="en-US" sz="2400" dirty="0" smtClean="0"/>
              <a:t>For example: St. Mary’s Catholic Cemetery History</a:t>
            </a:r>
          </a:p>
          <a:p>
            <a:pPr marL="457200" lvl="1" indent="0">
              <a:buNone/>
            </a:pPr>
            <a:r>
              <a:rPr lang="en-US" sz="2400" dirty="0"/>
              <a:t>	</a:t>
            </a:r>
            <a:r>
              <a:rPr lang="en-US" sz="2400" dirty="0">
                <a:hlinkClick r:id="rId3"/>
              </a:rPr>
              <a:t>http://</a:t>
            </a:r>
            <a:r>
              <a:rPr lang="en-US" sz="2400" dirty="0" smtClean="0">
                <a:hlinkClick r:id="rId3"/>
              </a:rPr>
              <a:t>iagenweb.org/dallas/cemetery/StMarysHistory.htm</a:t>
            </a:r>
            <a:endParaRPr lang="en-US" sz="2400" dirty="0" smtClean="0"/>
          </a:p>
          <a:p>
            <a:pPr marL="457200" lvl="1" indent="0">
              <a:buNone/>
            </a:pPr>
            <a:r>
              <a:rPr lang="en-US" sz="2400" dirty="0"/>
              <a:t>	</a:t>
            </a:r>
            <a:r>
              <a:rPr lang="en-US" sz="2400" dirty="0" smtClean="0"/>
              <a:t>Stored in the </a:t>
            </a:r>
            <a:r>
              <a:rPr lang="en-US" sz="2400" b="1" dirty="0" smtClean="0"/>
              <a:t>cemetery</a:t>
            </a:r>
            <a:r>
              <a:rPr lang="en-US" sz="2400" dirty="0" smtClean="0"/>
              <a:t> folder</a:t>
            </a:r>
          </a:p>
          <a:p>
            <a:pPr marL="457200" lvl="1" indent="0">
              <a:buNone/>
            </a:pPr>
            <a:r>
              <a:rPr lang="en-US" sz="2400" dirty="0" smtClean="0"/>
              <a:t>Linked from:</a:t>
            </a:r>
          </a:p>
          <a:p>
            <a:pPr marL="457200" lvl="1" indent="0">
              <a:buNone/>
            </a:pPr>
            <a:r>
              <a:rPr lang="en-US" sz="2400" dirty="0" smtClean="0"/>
              <a:t>	1. Dallas County Cemeteries index</a:t>
            </a:r>
          </a:p>
          <a:p>
            <a:pPr marL="457200" lvl="1" indent="0">
              <a:buNone/>
            </a:pPr>
            <a:r>
              <a:rPr lang="en-US" sz="2400" dirty="0" smtClean="0"/>
              <a:t>	2. History index</a:t>
            </a:r>
          </a:p>
          <a:p>
            <a:pPr marL="457200" lvl="1" indent="0">
              <a:buNone/>
            </a:pPr>
            <a:r>
              <a:rPr lang="en-US" sz="2400" dirty="0"/>
              <a:t>	</a:t>
            </a:r>
            <a:r>
              <a:rPr lang="en-US" sz="2400" dirty="0" smtClean="0"/>
              <a:t>3. St Mary’s Catholic Cemetery page</a:t>
            </a:r>
            <a:endParaRPr lang="en-US" sz="2400" dirty="0"/>
          </a:p>
        </p:txBody>
      </p:sp>
    </p:spTree>
    <p:extLst>
      <p:ext uri="{BB962C8B-B14F-4D97-AF65-F5344CB8AC3E}">
        <p14:creationId xmlns:p14="http://schemas.microsoft.com/office/powerpoint/2010/main" val="1621820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404" y="11799"/>
            <a:ext cx="3466231" cy="31501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41" y="3321940"/>
            <a:ext cx="5723746" cy="180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267" y="3321940"/>
            <a:ext cx="4571485" cy="18081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830" y="5667375"/>
            <a:ext cx="4905375" cy="1190625"/>
          </a:xfrm>
          <a:prstGeom prst="rect">
            <a:avLst/>
          </a:prstGeom>
        </p:spPr>
      </p:pic>
      <p:sp>
        <p:nvSpPr>
          <p:cNvPr id="2" name="TextBox 1"/>
          <p:cNvSpPr txBox="1"/>
          <p:nvPr/>
        </p:nvSpPr>
        <p:spPr>
          <a:xfrm>
            <a:off x="1339403" y="2792629"/>
            <a:ext cx="2756079" cy="369332"/>
          </a:xfrm>
          <a:prstGeom prst="rect">
            <a:avLst/>
          </a:prstGeom>
          <a:noFill/>
        </p:spPr>
        <p:txBody>
          <a:bodyPr wrap="square" rtlCol="0">
            <a:spAutoFit/>
          </a:bodyPr>
          <a:lstStyle/>
          <a:p>
            <a:r>
              <a:rPr lang="en-US" dirty="0" smtClean="0"/>
              <a:t>Cemetery Index</a:t>
            </a:r>
            <a:endParaRPr lang="en-US" dirty="0"/>
          </a:p>
        </p:txBody>
      </p:sp>
      <p:sp>
        <p:nvSpPr>
          <p:cNvPr id="7" name="TextBox 6"/>
          <p:cNvSpPr txBox="1"/>
          <p:nvPr/>
        </p:nvSpPr>
        <p:spPr>
          <a:xfrm>
            <a:off x="1725770" y="181356"/>
            <a:ext cx="3721993" cy="369332"/>
          </a:xfrm>
          <a:prstGeom prst="rect">
            <a:avLst/>
          </a:prstGeom>
          <a:noFill/>
        </p:spPr>
        <p:txBody>
          <a:bodyPr wrap="square" rtlCol="0">
            <a:spAutoFit/>
          </a:bodyPr>
          <a:lstStyle/>
          <a:p>
            <a:r>
              <a:rPr lang="en-US" dirty="0" smtClean="0"/>
              <a:t>St Mary’s Catholic Cemetery History</a:t>
            </a:r>
            <a:endParaRPr lang="en-US" dirty="0"/>
          </a:p>
        </p:txBody>
      </p:sp>
      <p:sp>
        <p:nvSpPr>
          <p:cNvPr id="9" name="TextBox 8"/>
          <p:cNvSpPr txBox="1"/>
          <p:nvPr/>
        </p:nvSpPr>
        <p:spPr>
          <a:xfrm>
            <a:off x="8680361" y="2792629"/>
            <a:ext cx="3511639" cy="369332"/>
          </a:xfrm>
          <a:prstGeom prst="rect">
            <a:avLst/>
          </a:prstGeom>
          <a:noFill/>
        </p:spPr>
        <p:txBody>
          <a:bodyPr wrap="square" rtlCol="0">
            <a:spAutoFit/>
          </a:bodyPr>
          <a:lstStyle/>
          <a:p>
            <a:r>
              <a:rPr lang="en-US" dirty="0" smtClean="0"/>
              <a:t>St Mary’s Catholic Cemetery Index</a:t>
            </a:r>
            <a:endParaRPr lang="en-US" dirty="0"/>
          </a:p>
        </p:txBody>
      </p:sp>
      <p:sp>
        <p:nvSpPr>
          <p:cNvPr id="10" name="TextBox 9"/>
          <p:cNvSpPr txBox="1"/>
          <p:nvPr/>
        </p:nvSpPr>
        <p:spPr>
          <a:xfrm>
            <a:off x="5887516" y="5298043"/>
            <a:ext cx="1738004" cy="369332"/>
          </a:xfrm>
          <a:prstGeom prst="rect">
            <a:avLst/>
          </a:prstGeom>
          <a:noFill/>
        </p:spPr>
        <p:txBody>
          <a:bodyPr wrap="square" rtlCol="0">
            <a:spAutoFit/>
          </a:bodyPr>
          <a:lstStyle/>
          <a:p>
            <a:r>
              <a:rPr lang="en-US" dirty="0" smtClean="0"/>
              <a:t>History Index</a:t>
            </a:r>
            <a:endParaRPr lang="en-US" dirty="0"/>
          </a:p>
        </p:txBody>
      </p:sp>
    </p:spTree>
    <p:extLst>
      <p:ext uri="{BB962C8B-B14F-4D97-AF65-F5344CB8AC3E}">
        <p14:creationId xmlns:p14="http://schemas.microsoft.com/office/powerpoint/2010/main" val="2658935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715" y="179364"/>
            <a:ext cx="10018713" cy="720968"/>
          </a:xfrm>
        </p:spPr>
        <p:txBody>
          <a:bodyPr/>
          <a:lstStyle/>
          <a:p>
            <a:r>
              <a:rPr lang="en-US" dirty="0" smtClean="0"/>
              <a:t>Deleting Duplicates</a:t>
            </a:r>
            <a:endParaRPr lang="en-US" dirty="0"/>
          </a:p>
        </p:txBody>
      </p:sp>
      <p:sp>
        <p:nvSpPr>
          <p:cNvPr id="3" name="Content Placeholder 2"/>
          <p:cNvSpPr>
            <a:spLocks noGrp="1"/>
          </p:cNvSpPr>
          <p:nvPr>
            <p:ph idx="1"/>
          </p:nvPr>
        </p:nvSpPr>
        <p:spPr>
          <a:xfrm>
            <a:off x="1963270" y="900332"/>
            <a:ext cx="10018713" cy="5376716"/>
          </a:xfrm>
        </p:spPr>
        <p:txBody>
          <a:bodyPr>
            <a:noAutofit/>
          </a:bodyPr>
          <a:lstStyle/>
          <a:p>
            <a:r>
              <a:rPr lang="en-US" sz="2800" dirty="0" smtClean="0"/>
              <a:t>Images</a:t>
            </a:r>
          </a:p>
          <a:p>
            <a:pPr marL="0" indent="0">
              <a:buNone/>
            </a:pPr>
            <a:r>
              <a:rPr lang="en-US" sz="2800" dirty="0"/>
              <a:t>	</a:t>
            </a:r>
            <a:r>
              <a:rPr lang="en-US" sz="2800" dirty="0" smtClean="0"/>
              <a:t>Do you have the </a:t>
            </a:r>
            <a:r>
              <a:rPr lang="en-US" sz="2800" dirty="0" err="1" smtClean="0"/>
              <a:t>IAGenWeb</a:t>
            </a:r>
            <a:r>
              <a:rPr lang="en-US" sz="2800" dirty="0" smtClean="0"/>
              <a:t> logo in more than one folder?</a:t>
            </a:r>
          </a:p>
          <a:p>
            <a:pPr marL="0" indent="0">
              <a:buNone/>
            </a:pPr>
            <a:r>
              <a:rPr lang="en-US" sz="2800" dirty="0"/>
              <a:t>	</a:t>
            </a:r>
            <a:r>
              <a:rPr lang="en-US" sz="2800" dirty="0" smtClean="0"/>
              <a:t>	How about the same background image?</a:t>
            </a:r>
          </a:p>
          <a:p>
            <a:pPr marL="0" indent="0">
              <a:buNone/>
            </a:pPr>
            <a:r>
              <a:rPr lang="en-US" sz="2800" dirty="0"/>
              <a:t>	</a:t>
            </a:r>
            <a:r>
              <a:rPr lang="en-US" sz="2800" dirty="0" smtClean="0"/>
              <a:t>	Maps?</a:t>
            </a:r>
          </a:p>
          <a:p>
            <a:pPr marL="0" indent="0">
              <a:buNone/>
            </a:pPr>
            <a:r>
              <a:rPr lang="en-US" sz="2800" dirty="0"/>
              <a:t>	</a:t>
            </a:r>
            <a:r>
              <a:rPr lang="en-US" sz="2800" dirty="0" smtClean="0"/>
              <a:t>	Photographs?</a:t>
            </a:r>
          </a:p>
          <a:p>
            <a:pPr marL="0" indent="0">
              <a:buNone/>
            </a:pPr>
            <a:r>
              <a:rPr lang="en-US" sz="2800" dirty="0"/>
              <a:t>	</a:t>
            </a:r>
            <a:r>
              <a:rPr lang="en-US" sz="2800" dirty="0" smtClean="0"/>
              <a:t>For example – </a:t>
            </a:r>
            <a:r>
              <a:rPr lang="en-US" sz="2800" i="1" dirty="0" smtClean="0"/>
              <a:t>Blank</a:t>
            </a:r>
            <a:r>
              <a:rPr lang="en-US" sz="2800" dirty="0" smtClean="0"/>
              <a:t> School building photo – so easy to put in the Schools folder AND the Photos folder AND the images folder. As it is displayed on the </a:t>
            </a:r>
            <a:r>
              <a:rPr lang="en-US" sz="2800" i="1" dirty="0"/>
              <a:t>Blank</a:t>
            </a:r>
            <a:r>
              <a:rPr lang="en-US" sz="2800" dirty="0"/>
              <a:t> </a:t>
            </a:r>
            <a:r>
              <a:rPr lang="en-US" sz="2800" dirty="0" smtClean="0"/>
              <a:t>School page AND the </a:t>
            </a:r>
            <a:r>
              <a:rPr lang="en-US" sz="2800" i="1" dirty="0"/>
              <a:t>Blank</a:t>
            </a:r>
            <a:r>
              <a:rPr lang="en-US" sz="2800" dirty="0"/>
              <a:t> </a:t>
            </a:r>
            <a:r>
              <a:rPr lang="en-US" sz="2800" dirty="0" smtClean="0"/>
              <a:t>County Photos page. Choose one folder and link all locations back to the image in that folder.</a:t>
            </a:r>
          </a:p>
        </p:txBody>
      </p:sp>
    </p:spTree>
    <p:extLst>
      <p:ext uri="{BB962C8B-B14F-4D97-AF65-F5344CB8AC3E}">
        <p14:creationId xmlns:p14="http://schemas.microsoft.com/office/powerpoint/2010/main" val="1094800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648" y="1069145"/>
            <a:ext cx="10018713" cy="974188"/>
          </a:xfrm>
        </p:spPr>
        <p:txBody>
          <a:bodyPr/>
          <a:lstStyle/>
          <a:p>
            <a:r>
              <a:rPr lang="en-US" b="1" dirty="0" smtClean="0">
                <a:solidFill>
                  <a:schemeClr val="tx2">
                    <a:lumMod val="75000"/>
                  </a:schemeClr>
                </a:solidFill>
              </a:rPr>
              <a:t>Cleaning up Coding</a:t>
            </a:r>
            <a:endParaRPr lang="en-US" b="1" dirty="0">
              <a:solidFill>
                <a:schemeClr val="tx2">
                  <a:lumMod val="75000"/>
                </a:schemeClr>
              </a:solidFill>
            </a:endParaRPr>
          </a:p>
        </p:txBody>
      </p:sp>
      <p:sp>
        <p:nvSpPr>
          <p:cNvPr id="3" name="Content Placeholder 2"/>
          <p:cNvSpPr>
            <a:spLocks noGrp="1"/>
          </p:cNvSpPr>
          <p:nvPr>
            <p:ph idx="1"/>
          </p:nvPr>
        </p:nvSpPr>
        <p:spPr>
          <a:xfrm>
            <a:off x="1695325" y="1069145"/>
            <a:ext cx="10018713" cy="5275384"/>
          </a:xfrm>
        </p:spPr>
        <p:txBody>
          <a:bodyPr>
            <a:normAutofit/>
          </a:bodyPr>
          <a:lstStyle/>
          <a:p>
            <a:r>
              <a:rPr lang="en-US" sz="3200" dirty="0" smtClean="0"/>
              <a:t>Using the Replace feature in web editors and Notepad</a:t>
            </a:r>
          </a:p>
          <a:p>
            <a:r>
              <a:rPr lang="en-US" sz="3200" dirty="0" smtClean="0"/>
              <a:t>Online tools </a:t>
            </a:r>
            <a:r>
              <a:rPr lang="en-US" sz="3200" dirty="0"/>
              <a:t>– </a:t>
            </a:r>
            <a:r>
              <a:rPr lang="en-US" sz="3200" dirty="0" smtClean="0"/>
              <a:t>			</a:t>
            </a:r>
            <a:r>
              <a:rPr lang="en-US" sz="3200" dirty="0" smtClean="0">
                <a:hlinkClick r:id="rId2"/>
              </a:rPr>
              <a:t>http</a:t>
            </a:r>
            <a:r>
              <a:rPr lang="en-US" sz="3200" dirty="0">
                <a:hlinkClick r:id="rId2"/>
              </a:rPr>
              <a:t>://www.seabreezecomputers.com/htmlstripper</a:t>
            </a:r>
            <a:r>
              <a:rPr lang="en-US" sz="3200" dirty="0" smtClean="0">
                <a:hlinkClick r:id="rId2"/>
              </a:rPr>
              <a:t>/</a:t>
            </a:r>
            <a:endParaRPr lang="en-US" sz="3200" dirty="0" smtClean="0"/>
          </a:p>
          <a:p>
            <a:r>
              <a:rPr lang="en-US" sz="3200" dirty="0" smtClean="0"/>
              <a:t>Deleting unnecessary folders</a:t>
            </a:r>
            <a:endParaRPr lang="en-US" sz="3200" dirty="0"/>
          </a:p>
        </p:txBody>
      </p:sp>
    </p:spTree>
    <p:extLst>
      <p:ext uri="{BB962C8B-B14F-4D97-AF65-F5344CB8AC3E}">
        <p14:creationId xmlns:p14="http://schemas.microsoft.com/office/powerpoint/2010/main" val="32180245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1001</TotalTime>
  <Words>1051</Words>
  <Application>Microsoft Office PowerPoint</Application>
  <PresentationFormat>Widescreen</PresentationFormat>
  <Paragraphs>109</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Corbel</vt:lpstr>
      <vt:lpstr>Parallax</vt:lpstr>
      <vt:lpstr>Web Site Stewardship</vt:lpstr>
      <vt:lpstr>Reorganizing Site</vt:lpstr>
      <vt:lpstr>Loose files not in folders</vt:lpstr>
      <vt:lpstr>PowerPoint Presentation</vt:lpstr>
      <vt:lpstr>How the server side of FTP  will look without loose files. The index (home page) and the What’s New are not in folders.</vt:lpstr>
      <vt:lpstr>Deleting Duplicates</vt:lpstr>
      <vt:lpstr>PowerPoint Presentation</vt:lpstr>
      <vt:lpstr>Deleting Duplicates</vt:lpstr>
      <vt:lpstr>Cleaning up 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Deleting Unnecessary Folders</vt:lpstr>
      <vt:lpstr>Reducing files and image sizes</vt:lpstr>
      <vt:lpstr>PowerPoint Presentation</vt:lpstr>
      <vt:lpstr>PowerPoint Presentation</vt:lpstr>
      <vt:lpstr>PowerPoint Presentation</vt:lpstr>
      <vt:lpstr>Various Photo Editors</vt:lpstr>
      <vt:lpstr>PowerPoint Presentation</vt:lpstr>
      <vt:lpstr>Open PDF in MS Word</vt:lpstr>
      <vt:lpstr>PowerPoint Presentation</vt:lpstr>
      <vt:lpstr>PowerPoint Presentation</vt:lpstr>
      <vt:lpstr>Prevent Bad Coding</vt:lpstr>
      <vt:lpstr>PowerPoint Presentation</vt:lpstr>
      <vt:lpstr>PowerPoint Presentation</vt:lpstr>
      <vt:lpstr>Tableizer – copy from Excel</vt:lpstr>
      <vt:lpstr>Tableizer – finished example and HTML code</vt:lpstr>
      <vt:lpstr>Code from Tableizer</vt:lpstr>
      <vt:lpstr>Code from copying directly from Excel</vt:lpstr>
      <vt:lpstr>Finished product</vt:lpstr>
      <vt:lpstr>Link Checker - Xenu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Housekeeping 101</dc:title>
  <dc:creator>Constance McDaniel Hall</dc:creator>
  <cp:lastModifiedBy>Constance McDaniel Hall</cp:lastModifiedBy>
  <cp:revision>88</cp:revision>
  <dcterms:created xsi:type="dcterms:W3CDTF">2017-08-04T15:16:43Z</dcterms:created>
  <dcterms:modified xsi:type="dcterms:W3CDTF">2017-09-11T23:43:50Z</dcterms:modified>
</cp:coreProperties>
</file>